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72"/>
  </p:notesMasterIdLst>
  <p:handoutMasterIdLst>
    <p:handoutMasterId r:id="rId73"/>
  </p:handoutMasterIdLst>
  <p:sldIdLst>
    <p:sldId id="469" r:id="rId3"/>
    <p:sldId id="493" r:id="rId4"/>
    <p:sldId id="537" r:id="rId5"/>
    <p:sldId id="536" r:id="rId6"/>
    <p:sldId id="523" r:id="rId7"/>
    <p:sldId id="524" r:id="rId8"/>
    <p:sldId id="513" r:id="rId9"/>
    <p:sldId id="511" r:id="rId10"/>
    <p:sldId id="515" r:id="rId11"/>
    <p:sldId id="561" r:id="rId12"/>
    <p:sldId id="562" r:id="rId13"/>
    <p:sldId id="550" r:id="rId14"/>
    <p:sldId id="546" r:id="rId15"/>
    <p:sldId id="547" r:id="rId16"/>
    <p:sldId id="548" r:id="rId17"/>
    <p:sldId id="549" r:id="rId18"/>
    <p:sldId id="526" r:id="rId19"/>
    <p:sldId id="516" r:id="rId20"/>
    <p:sldId id="531" r:id="rId21"/>
    <p:sldId id="521" r:id="rId22"/>
    <p:sldId id="568" r:id="rId23"/>
    <p:sldId id="563" r:id="rId24"/>
    <p:sldId id="564" r:id="rId25"/>
    <p:sldId id="522" r:id="rId26"/>
    <p:sldId id="507" r:id="rId27"/>
    <p:sldId id="509" r:id="rId28"/>
    <p:sldId id="544" r:id="rId29"/>
    <p:sldId id="510" r:id="rId30"/>
    <p:sldId id="533" r:id="rId31"/>
    <p:sldId id="541" r:id="rId32"/>
    <p:sldId id="464" r:id="rId33"/>
    <p:sldId id="532" r:id="rId34"/>
    <p:sldId id="482" r:id="rId35"/>
    <p:sldId id="484" r:id="rId36"/>
    <p:sldId id="569" r:id="rId37"/>
    <p:sldId id="565" r:id="rId38"/>
    <p:sldId id="497" r:id="rId39"/>
    <p:sldId id="483" r:id="rId40"/>
    <p:sldId id="555" r:id="rId41"/>
    <p:sldId id="496" r:id="rId42"/>
    <p:sldId id="556" r:id="rId43"/>
    <p:sldId id="495" r:id="rId44"/>
    <p:sldId id="517" r:id="rId45"/>
    <p:sldId id="518" r:id="rId46"/>
    <p:sldId id="485" r:id="rId47"/>
    <p:sldId id="566" r:id="rId48"/>
    <p:sldId id="487" r:id="rId49"/>
    <p:sldId id="488" r:id="rId50"/>
    <p:sldId id="530" r:id="rId51"/>
    <p:sldId id="554" r:id="rId52"/>
    <p:sldId id="490" r:id="rId53"/>
    <p:sldId id="492" r:id="rId54"/>
    <p:sldId id="567" r:id="rId55"/>
    <p:sldId id="559" r:id="rId56"/>
    <p:sldId id="560" r:id="rId57"/>
    <p:sldId id="534" r:id="rId58"/>
    <p:sldId id="542" r:id="rId59"/>
    <p:sldId id="498" r:id="rId60"/>
    <p:sldId id="499" r:id="rId61"/>
    <p:sldId id="500" r:id="rId62"/>
    <p:sldId id="574" r:id="rId63"/>
    <p:sldId id="570" r:id="rId64"/>
    <p:sldId id="571" r:id="rId65"/>
    <p:sldId id="572" r:id="rId66"/>
    <p:sldId id="573" r:id="rId67"/>
    <p:sldId id="557" r:id="rId68"/>
    <p:sldId id="543" r:id="rId69"/>
    <p:sldId id="558" r:id="rId70"/>
    <p:sldId id="551" r:id="rId71"/>
  </p:sldIdLst>
  <p:sldSz cx="9144000" cy="6858000" type="screen4x3"/>
  <p:notesSz cx="7099300" cy="10234613"/>
  <p:defaultTextStyle>
    <a:defPPr>
      <a:defRPr lang="en-GB"/>
    </a:defPPr>
    <a:lvl1pPr algn="l" rtl="0" fontAlgn="base">
      <a:lnSpc>
        <a:spcPct val="110000"/>
      </a:lnSpc>
      <a:spcBef>
        <a:spcPct val="10000"/>
      </a:spcBef>
      <a:spcAft>
        <a:spcPct val="0"/>
      </a:spcAft>
      <a:buClr>
        <a:srgbClr val="CC0000"/>
      </a:buClr>
      <a:buFont typeface="Wingdings" pitchFamily="2" charset="2"/>
      <a:buChar char="§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lnSpc>
        <a:spcPct val="110000"/>
      </a:lnSpc>
      <a:spcBef>
        <a:spcPct val="10000"/>
      </a:spcBef>
      <a:spcAft>
        <a:spcPct val="0"/>
      </a:spcAft>
      <a:buClr>
        <a:srgbClr val="CC0000"/>
      </a:buClr>
      <a:buFont typeface="Wingdings" pitchFamily="2" charset="2"/>
      <a:buChar char="§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lnSpc>
        <a:spcPct val="110000"/>
      </a:lnSpc>
      <a:spcBef>
        <a:spcPct val="10000"/>
      </a:spcBef>
      <a:spcAft>
        <a:spcPct val="0"/>
      </a:spcAft>
      <a:buClr>
        <a:srgbClr val="CC0000"/>
      </a:buClr>
      <a:buFont typeface="Wingdings" pitchFamily="2" charset="2"/>
      <a:buChar char="§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lnSpc>
        <a:spcPct val="110000"/>
      </a:lnSpc>
      <a:spcBef>
        <a:spcPct val="10000"/>
      </a:spcBef>
      <a:spcAft>
        <a:spcPct val="0"/>
      </a:spcAft>
      <a:buClr>
        <a:srgbClr val="CC0000"/>
      </a:buClr>
      <a:buFont typeface="Wingdings" pitchFamily="2" charset="2"/>
      <a:buChar char="§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lnSpc>
        <a:spcPct val="110000"/>
      </a:lnSpc>
      <a:spcBef>
        <a:spcPct val="10000"/>
      </a:spcBef>
      <a:spcAft>
        <a:spcPct val="0"/>
      </a:spcAft>
      <a:buClr>
        <a:srgbClr val="CC0000"/>
      </a:buClr>
      <a:buFont typeface="Wingdings" pitchFamily="2" charset="2"/>
      <a:buChar char="§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uerr Andre" initials="D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CD0000"/>
    <a:srgbClr val="EDA1B3"/>
    <a:srgbClr val="E7D78C"/>
    <a:srgbClr val="5F5F5F"/>
    <a:srgbClr val="777777"/>
    <a:srgbClr val="A50021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405" autoAdjust="0"/>
    <p:restoredTop sz="89698" autoAdjust="0"/>
  </p:normalViewPr>
  <p:slideViewPr>
    <p:cSldViewPr snapToGrid="0">
      <p:cViewPr varScale="1">
        <p:scale>
          <a:sx n="66" d="100"/>
          <a:sy n="66" d="100"/>
        </p:scale>
        <p:origin x="-1272" y="-96"/>
      </p:cViewPr>
      <p:guideLst>
        <p:guide orient="horz" pos="1419"/>
        <p:guide pos="3991"/>
      </p:guideLst>
    </p:cSldViewPr>
  </p:slideViewPr>
  <p:notesTextViewPr>
    <p:cViewPr>
      <p:scale>
        <a:sx n="80" d="100"/>
        <a:sy n="8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-1470" y="-90"/>
      </p:cViewPr>
      <p:guideLst>
        <p:guide orient="horz" pos="3223"/>
        <p:guide pos="2236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Hi:Users:patrickfoley:Desktop:CALP%20Training%20-%20Advanced%20CTP%20-%2025%20Feb:z%20Data%20Worksheets%20and%20supporting%20graphs:S3%20threshold%20exampl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Own production</c:v>
                </c:pt>
              </c:strCache>
            </c:strRef>
          </c:tx>
          <c:spPr>
            <a:solidFill>
              <a:srgbClr val="96CB00"/>
            </a:solidFill>
            <a:ln>
              <a:solidFill>
                <a:schemeClr val="tx1"/>
              </a:solidFill>
            </a:ln>
          </c:spPr>
          <c:invertIfNegative val="0"/>
          <c:val>
            <c:numRef>
              <c:f>Sheet1!$B$1</c:f>
              <c:numCache>
                <c:formatCode>General</c:formatCode>
                <c:ptCount val="1"/>
                <c:pt idx="0">
                  <c:v>400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Cash income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</c:spPr>
          <c:invertIfNegative val="0"/>
          <c:val>
            <c:numRef>
              <c:f>Sheet1!$B$2</c:f>
              <c:numCache>
                <c:formatCode>General</c:formatCode>
                <c:ptCount val="1"/>
                <c:pt idx="0">
                  <c:v>1100</c:v>
                </c:pt>
              </c:numCache>
            </c:numRef>
          </c:val>
        </c:ser>
        <c:ser>
          <c:idx val="2"/>
          <c:order val="2"/>
          <c:tx>
            <c:strRef>
              <c:f>Sheet1!$A$3</c:f>
              <c:strCache>
                <c:ptCount val="1"/>
                <c:pt idx="0">
                  <c:v>Food aid</c:v>
                </c:pt>
              </c:strCache>
            </c:strRef>
          </c:tx>
          <c:spPr>
            <a:solidFill>
              <a:srgbClr val="3366FF"/>
            </a:solidFill>
            <a:ln>
              <a:solidFill>
                <a:schemeClr val="tx1"/>
              </a:solidFill>
            </a:ln>
          </c:spPr>
          <c:invertIfNegative val="0"/>
          <c:val>
            <c:numRef>
              <c:f>Sheet1!$B$3</c:f>
              <c:numCache>
                <c:formatCode>General</c:formatCode>
                <c:ptCount val="1"/>
                <c:pt idx="0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4281216"/>
        <c:axId val="84299776"/>
      </c:barChart>
      <c:catAx>
        <c:axId val="84281216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 sz="2400"/>
                </a:pPr>
                <a:r>
                  <a:rPr lang="en-US" sz="2400"/>
                  <a:t>Very poor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84299776"/>
        <c:crosses val="autoZero"/>
        <c:auto val="1"/>
        <c:lblAlgn val="ctr"/>
        <c:lblOffset val="100"/>
        <c:noMultiLvlLbl val="0"/>
      </c:catAx>
      <c:valAx>
        <c:axId val="84299776"/>
        <c:scaling>
          <c:orientation val="minMax"/>
          <c:max val="3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842812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371271772846595"/>
          <c:y val="0.49831066571223998"/>
          <c:w val="0.32416863731220202"/>
          <c:h val="0.50168930249798249"/>
        </c:manualLayout>
      </c:layout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7AFF5E-F6D5-7845-AD8A-2AB524BC834B}" type="doc">
      <dgm:prSet loTypeId="urn:microsoft.com/office/officeart/2005/8/layout/hChevron3" loCatId="" qsTypeId="urn:microsoft.com/office/officeart/2005/8/quickstyle/simple1" qsCatId="simple" csTypeId="urn:microsoft.com/office/officeart/2005/8/colors/accent2_3" csCatId="accent2" phldr="1"/>
      <dgm:spPr/>
    </dgm:pt>
    <dgm:pt modelId="{8F7554E3-11CC-9A48-9B1F-920ABB2A655D}">
      <dgm:prSet phldrT="[Text]" custT="1"/>
      <dgm:spPr/>
      <dgm:t>
        <a:bodyPr/>
        <a:lstStyle/>
        <a:p>
          <a:pPr>
            <a:lnSpc>
              <a:spcPct val="90000"/>
            </a:lnSpc>
            <a:spcAft>
              <a:spcPts val="0"/>
            </a:spcAft>
          </a:pPr>
          <a:r>
            <a:rPr lang="en-US" sz="1800" b="0" dirty="0">
              <a:latin typeface="+mj-lt"/>
            </a:rPr>
            <a:t>Defining the</a:t>
          </a:r>
        </a:p>
        <a:p>
          <a:pPr>
            <a:lnSpc>
              <a:spcPct val="90000"/>
            </a:lnSpc>
            <a:spcAft>
              <a:spcPts val="0"/>
            </a:spcAft>
          </a:pPr>
          <a:r>
            <a:rPr lang="en-US" sz="1800" b="0" dirty="0">
              <a:latin typeface="+mj-lt"/>
            </a:rPr>
            <a:t>scope of the</a:t>
          </a:r>
        </a:p>
        <a:p>
          <a:pPr>
            <a:lnSpc>
              <a:spcPct val="90000"/>
            </a:lnSpc>
            <a:spcAft>
              <a:spcPts val="0"/>
            </a:spcAft>
          </a:pPr>
          <a:r>
            <a:rPr lang="en-US" sz="1800" b="0" dirty="0">
              <a:latin typeface="+mj-lt"/>
            </a:rPr>
            <a:t>assessment</a:t>
          </a:r>
        </a:p>
      </dgm:t>
    </dgm:pt>
    <dgm:pt modelId="{F0D20044-1564-2644-BE46-ABC095442B5B}" type="parTrans" cxnId="{27B57202-6518-B84B-B9E1-72FCC8E6CD7C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D60C2BCA-B786-B448-8ED7-93682EBE7B85}" type="sibTrans" cxnId="{27B57202-6518-B84B-B9E1-72FCC8E6CD7C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5651A223-36FE-9647-9AC1-868B6F00D291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1800" b="0" dirty="0">
              <a:latin typeface="+mj-lt"/>
            </a:rPr>
            <a:t>Collecting market information</a:t>
          </a:r>
        </a:p>
      </dgm:t>
    </dgm:pt>
    <dgm:pt modelId="{C10F0B19-7DEB-C14B-8343-ECF802B84ADE}" type="parTrans" cxnId="{6CDC8AAE-F60B-1148-84AC-687B7C8E18C7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D877A0EE-7541-B64B-82D2-0E198C33321B}" type="sibTrans" cxnId="{6CDC8AAE-F60B-1148-84AC-687B7C8E18C7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E69C6306-605E-B742-800E-55BE96D07842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1800" b="0" dirty="0" smtClean="0">
              <a:latin typeface="+mj-lt"/>
            </a:rPr>
            <a:t>Analyzing </a:t>
          </a:r>
          <a:r>
            <a:rPr lang="en-US" sz="1800" b="0" dirty="0">
              <a:latin typeface="+mj-lt"/>
            </a:rPr>
            <a:t>market</a:t>
          </a:r>
        </a:p>
        <a:p>
          <a:pPr>
            <a:spcAft>
              <a:spcPts val="0"/>
            </a:spcAft>
          </a:pPr>
          <a:r>
            <a:rPr lang="en-US" sz="1800" b="0" dirty="0">
              <a:latin typeface="+mj-lt"/>
            </a:rPr>
            <a:t>information</a:t>
          </a:r>
        </a:p>
      </dgm:t>
    </dgm:pt>
    <dgm:pt modelId="{982E3B5B-551B-0B41-BEA0-BD66E1125364}" type="parTrans" cxnId="{EA3D267D-3CF0-C145-AE4C-A1257CF112A1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DF2FC0A8-2EBB-EA4F-B5CA-3B24B814CDB1}" type="sibTrans" cxnId="{EA3D267D-3CF0-C145-AE4C-A1257CF112A1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3B9FE5E1-0AFB-9541-9CC0-F9F6C98B6706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1800" b="0" dirty="0">
              <a:latin typeface="+mj-lt"/>
            </a:rPr>
            <a:t>Reporting the</a:t>
          </a:r>
        </a:p>
        <a:p>
          <a:pPr>
            <a:spcAft>
              <a:spcPts val="0"/>
            </a:spcAft>
          </a:pPr>
          <a:r>
            <a:rPr lang="en-US" sz="1800" b="0" dirty="0">
              <a:latin typeface="+mj-lt"/>
            </a:rPr>
            <a:t>findings</a:t>
          </a:r>
        </a:p>
      </dgm:t>
    </dgm:pt>
    <dgm:pt modelId="{2895F4D6-8004-694B-82BA-40D32987FB76}" type="parTrans" cxnId="{7F35ECBD-995A-FA40-B62A-8C608B7A5981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9D2637E6-286D-A14A-982B-FA94287EB80E}" type="sibTrans" cxnId="{7F35ECBD-995A-FA40-B62A-8C608B7A5981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4F921B2B-B64D-7C42-87B0-46A9615100E6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1800" b="0" dirty="0">
              <a:latin typeface="+mj-lt"/>
            </a:rPr>
            <a:t>Monitoring market evolution</a:t>
          </a:r>
        </a:p>
      </dgm:t>
    </dgm:pt>
    <dgm:pt modelId="{142280F8-A7E0-0A4E-8CED-65056C8FFC66}" type="parTrans" cxnId="{4A7C78C8-DD84-7F40-8679-077E4529BB86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70E2DC04-32CD-504F-A885-3FA0DC77D385}" type="sibTrans" cxnId="{4A7C78C8-DD84-7F40-8679-077E4529BB86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F33CD112-5AB8-DB43-B145-7498F4B3350E}" type="pres">
      <dgm:prSet presAssocID="{107AFF5E-F6D5-7845-AD8A-2AB524BC834B}" presName="Name0" presStyleCnt="0">
        <dgm:presLayoutVars>
          <dgm:dir/>
          <dgm:resizeHandles val="exact"/>
        </dgm:presLayoutVars>
      </dgm:prSet>
      <dgm:spPr/>
    </dgm:pt>
    <dgm:pt modelId="{B849B208-1DFB-8B43-AF2D-1FDE01A97B7D}" type="pres">
      <dgm:prSet presAssocID="{8F7554E3-11CC-9A48-9B1F-920ABB2A655D}" presName="parTxOnly" presStyleLbl="node1" presStyleIdx="0" presStyleCnt="5" custLinFactNeighborX="-193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5AD98E-2DAA-C042-B8FD-F036EB9998CF}" type="pres">
      <dgm:prSet presAssocID="{D60C2BCA-B786-B448-8ED7-93682EBE7B85}" presName="parSpace" presStyleCnt="0"/>
      <dgm:spPr/>
    </dgm:pt>
    <dgm:pt modelId="{7444E064-931E-444E-8DCD-0B89013AB88F}" type="pres">
      <dgm:prSet presAssocID="{5651A223-36FE-9647-9AC1-868B6F00D291}" presName="parTxOnly" presStyleLbl="node1" presStyleIdx="1" presStyleCnt="5" custLinFactNeighborX="17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644017-FDB2-E44F-BC04-6BA06F61E44B}" type="pres">
      <dgm:prSet presAssocID="{D877A0EE-7541-B64B-82D2-0E198C33321B}" presName="parSpace" presStyleCnt="0"/>
      <dgm:spPr/>
    </dgm:pt>
    <dgm:pt modelId="{B12E9F1D-00D2-444A-A73D-A9D98FB564B3}" type="pres">
      <dgm:prSet presAssocID="{E69C6306-605E-B742-800E-55BE96D07842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59F0CD-30D7-3B47-96B3-6B5C1C2801F9}" type="pres">
      <dgm:prSet presAssocID="{DF2FC0A8-2EBB-EA4F-B5CA-3B24B814CDB1}" presName="parSpace" presStyleCnt="0"/>
      <dgm:spPr/>
    </dgm:pt>
    <dgm:pt modelId="{6D2A031E-F00F-C14E-8F10-3D10707DBD0A}" type="pres">
      <dgm:prSet presAssocID="{3B9FE5E1-0AFB-9541-9CC0-F9F6C98B6706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C2E444-B79D-EC41-A619-5461853E34AC}" type="pres">
      <dgm:prSet presAssocID="{9D2637E6-286D-A14A-982B-FA94287EB80E}" presName="parSpace" presStyleCnt="0"/>
      <dgm:spPr/>
    </dgm:pt>
    <dgm:pt modelId="{D961AE63-3052-4D46-AC7F-B41D1B5C409A}" type="pres">
      <dgm:prSet presAssocID="{4F921B2B-B64D-7C42-87B0-46A9615100E6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D721DF-E199-4916-ABDA-D4906CB9ACAA}" type="presOf" srcId="{8F7554E3-11CC-9A48-9B1F-920ABB2A655D}" destId="{B849B208-1DFB-8B43-AF2D-1FDE01A97B7D}" srcOrd="0" destOrd="0" presId="urn:microsoft.com/office/officeart/2005/8/layout/hChevron3"/>
    <dgm:cxn modelId="{6CDC8AAE-F60B-1148-84AC-687B7C8E18C7}" srcId="{107AFF5E-F6D5-7845-AD8A-2AB524BC834B}" destId="{5651A223-36FE-9647-9AC1-868B6F00D291}" srcOrd="1" destOrd="0" parTransId="{C10F0B19-7DEB-C14B-8343-ECF802B84ADE}" sibTransId="{D877A0EE-7541-B64B-82D2-0E198C33321B}"/>
    <dgm:cxn modelId="{833F9949-7C95-4748-A613-972558B64F75}" type="presOf" srcId="{3B9FE5E1-0AFB-9541-9CC0-F9F6C98B6706}" destId="{6D2A031E-F00F-C14E-8F10-3D10707DBD0A}" srcOrd="0" destOrd="0" presId="urn:microsoft.com/office/officeart/2005/8/layout/hChevron3"/>
    <dgm:cxn modelId="{AE3327C5-EC84-4F73-BDE2-B7EEEC97A1F0}" type="presOf" srcId="{E69C6306-605E-B742-800E-55BE96D07842}" destId="{B12E9F1D-00D2-444A-A73D-A9D98FB564B3}" srcOrd="0" destOrd="0" presId="urn:microsoft.com/office/officeart/2005/8/layout/hChevron3"/>
    <dgm:cxn modelId="{8FFE3F32-5B33-4AC6-AD77-26DB566CDAB2}" type="presOf" srcId="{107AFF5E-F6D5-7845-AD8A-2AB524BC834B}" destId="{F33CD112-5AB8-DB43-B145-7498F4B3350E}" srcOrd="0" destOrd="0" presId="urn:microsoft.com/office/officeart/2005/8/layout/hChevron3"/>
    <dgm:cxn modelId="{EA3D267D-3CF0-C145-AE4C-A1257CF112A1}" srcId="{107AFF5E-F6D5-7845-AD8A-2AB524BC834B}" destId="{E69C6306-605E-B742-800E-55BE96D07842}" srcOrd="2" destOrd="0" parTransId="{982E3B5B-551B-0B41-BEA0-BD66E1125364}" sibTransId="{DF2FC0A8-2EBB-EA4F-B5CA-3B24B814CDB1}"/>
    <dgm:cxn modelId="{837995E6-6339-4A0B-AE24-CA39EBFFF46A}" type="presOf" srcId="{5651A223-36FE-9647-9AC1-868B6F00D291}" destId="{7444E064-931E-444E-8DCD-0B89013AB88F}" srcOrd="0" destOrd="0" presId="urn:microsoft.com/office/officeart/2005/8/layout/hChevron3"/>
    <dgm:cxn modelId="{27B57202-6518-B84B-B9E1-72FCC8E6CD7C}" srcId="{107AFF5E-F6D5-7845-AD8A-2AB524BC834B}" destId="{8F7554E3-11CC-9A48-9B1F-920ABB2A655D}" srcOrd="0" destOrd="0" parTransId="{F0D20044-1564-2644-BE46-ABC095442B5B}" sibTransId="{D60C2BCA-B786-B448-8ED7-93682EBE7B85}"/>
    <dgm:cxn modelId="{C1155BC7-4196-4C08-8D65-E1217FFBB42C}" type="presOf" srcId="{4F921B2B-B64D-7C42-87B0-46A9615100E6}" destId="{D961AE63-3052-4D46-AC7F-B41D1B5C409A}" srcOrd="0" destOrd="0" presId="urn:microsoft.com/office/officeart/2005/8/layout/hChevron3"/>
    <dgm:cxn modelId="{7F35ECBD-995A-FA40-B62A-8C608B7A5981}" srcId="{107AFF5E-F6D5-7845-AD8A-2AB524BC834B}" destId="{3B9FE5E1-0AFB-9541-9CC0-F9F6C98B6706}" srcOrd="3" destOrd="0" parTransId="{2895F4D6-8004-694B-82BA-40D32987FB76}" sibTransId="{9D2637E6-286D-A14A-982B-FA94287EB80E}"/>
    <dgm:cxn modelId="{4A7C78C8-DD84-7F40-8679-077E4529BB86}" srcId="{107AFF5E-F6D5-7845-AD8A-2AB524BC834B}" destId="{4F921B2B-B64D-7C42-87B0-46A9615100E6}" srcOrd="4" destOrd="0" parTransId="{142280F8-A7E0-0A4E-8CED-65056C8FFC66}" sibTransId="{70E2DC04-32CD-504F-A885-3FA0DC77D385}"/>
    <dgm:cxn modelId="{94B66968-291E-49BD-AADA-EE5CE4668FB5}" type="presParOf" srcId="{F33CD112-5AB8-DB43-B145-7498F4B3350E}" destId="{B849B208-1DFB-8B43-AF2D-1FDE01A97B7D}" srcOrd="0" destOrd="0" presId="urn:microsoft.com/office/officeart/2005/8/layout/hChevron3"/>
    <dgm:cxn modelId="{F7B451B9-F298-4B9C-B36B-8D0E4C428492}" type="presParOf" srcId="{F33CD112-5AB8-DB43-B145-7498F4B3350E}" destId="{E25AD98E-2DAA-C042-B8FD-F036EB9998CF}" srcOrd="1" destOrd="0" presId="urn:microsoft.com/office/officeart/2005/8/layout/hChevron3"/>
    <dgm:cxn modelId="{BD384C56-A1B4-46F1-B5CC-93FC40505690}" type="presParOf" srcId="{F33CD112-5AB8-DB43-B145-7498F4B3350E}" destId="{7444E064-931E-444E-8DCD-0B89013AB88F}" srcOrd="2" destOrd="0" presId="urn:microsoft.com/office/officeart/2005/8/layout/hChevron3"/>
    <dgm:cxn modelId="{E10793FB-A2E5-4548-98D7-88C5D570A3EF}" type="presParOf" srcId="{F33CD112-5AB8-DB43-B145-7498F4B3350E}" destId="{98644017-FDB2-E44F-BC04-6BA06F61E44B}" srcOrd="3" destOrd="0" presId="urn:microsoft.com/office/officeart/2005/8/layout/hChevron3"/>
    <dgm:cxn modelId="{514637C4-25B5-47BE-A8A3-CFD70C3A2E13}" type="presParOf" srcId="{F33CD112-5AB8-DB43-B145-7498F4B3350E}" destId="{B12E9F1D-00D2-444A-A73D-A9D98FB564B3}" srcOrd="4" destOrd="0" presId="urn:microsoft.com/office/officeart/2005/8/layout/hChevron3"/>
    <dgm:cxn modelId="{5834D100-8762-45DC-A370-187BE24D6A7B}" type="presParOf" srcId="{F33CD112-5AB8-DB43-B145-7498F4B3350E}" destId="{B059F0CD-30D7-3B47-96B3-6B5C1C2801F9}" srcOrd="5" destOrd="0" presId="urn:microsoft.com/office/officeart/2005/8/layout/hChevron3"/>
    <dgm:cxn modelId="{AAFF9AF8-26B3-4FC3-8DC6-8EBE8D5EE562}" type="presParOf" srcId="{F33CD112-5AB8-DB43-B145-7498F4B3350E}" destId="{6D2A031E-F00F-C14E-8F10-3D10707DBD0A}" srcOrd="6" destOrd="0" presId="urn:microsoft.com/office/officeart/2005/8/layout/hChevron3"/>
    <dgm:cxn modelId="{0B65D957-457E-4235-AB66-E1256D024A6A}" type="presParOf" srcId="{F33CD112-5AB8-DB43-B145-7498F4B3350E}" destId="{8CC2E444-B79D-EC41-A619-5461853E34AC}" srcOrd="7" destOrd="0" presId="urn:microsoft.com/office/officeart/2005/8/layout/hChevron3"/>
    <dgm:cxn modelId="{404B250C-3E0B-4E26-B279-C125B6ED96F7}" type="presParOf" srcId="{F33CD112-5AB8-DB43-B145-7498F4B3350E}" destId="{D961AE63-3052-4D46-AC7F-B41D1B5C409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4FA6EB-E91B-4A42-AD42-7381E79F7B81}" type="doc">
      <dgm:prSet loTypeId="urn:microsoft.com/office/officeart/2005/8/layout/pyramid2" loCatId="pyramid" qsTypeId="urn:microsoft.com/office/officeart/2005/8/quickstyle/3d2" qsCatId="3D" csTypeId="urn:microsoft.com/office/officeart/2005/8/colors/accent1_4" csCatId="accent1" phldr="1"/>
      <dgm:spPr/>
    </dgm:pt>
    <dgm:pt modelId="{00496E70-74CE-4F71-91CE-34B84F9953EC}">
      <dgm:prSet phldrT="[Text]"/>
      <dgm:spPr/>
      <dgm:t>
        <a:bodyPr/>
        <a:lstStyle/>
        <a:p>
          <a:r>
            <a:rPr lang="en-US" dirty="0" smtClean="0"/>
            <a:t>Stand-alone protection interventions</a:t>
          </a:r>
          <a:endParaRPr lang="en-US" dirty="0"/>
        </a:p>
      </dgm:t>
    </dgm:pt>
    <dgm:pt modelId="{F903C00D-0943-4187-B13C-8E46A636E955}" type="parTrans" cxnId="{142E5FE3-B753-4BA2-A0D4-D42A34E85229}">
      <dgm:prSet/>
      <dgm:spPr/>
      <dgm:t>
        <a:bodyPr/>
        <a:lstStyle/>
        <a:p>
          <a:endParaRPr lang="en-US"/>
        </a:p>
      </dgm:t>
    </dgm:pt>
    <dgm:pt modelId="{0A04992E-709D-465B-A955-EF0A848A76A6}" type="sibTrans" cxnId="{142E5FE3-B753-4BA2-A0D4-D42A34E85229}">
      <dgm:prSet/>
      <dgm:spPr/>
      <dgm:t>
        <a:bodyPr/>
        <a:lstStyle/>
        <a:p>
          <a:endParaRPr lang="en-US"/>
        </a:p>
      </dgm:t>
    </dgm:pt>
    <dgm:pt modelId="{C395C908-9A3E-4254-B8AB-DFAA1E24BCF5}">
      <dgm:prSet phldrT="[Text]"/>
      <dgm:spPr/>
      <dgm:t>
        <a:bodyPr/>
        <a:lstStyle/>
        <a:p>
          <a:r>
            <a:rPr lang="en-US" dirty="0" smtClean="0"/>
            <a:t>Integrated protection programming</a:t>
          </a:r>
          <a:endParaRPr lang="en-US" dirty="0"/>
        </a:p>
      </dgm:t>
    </dgm:pt>
    <dgm:pt modelId="{C1E267D7-4C7B-4B71-900A-D41BE71890BF}" type="parTrans" cxnId="{AA480078-F5E2-4484-A1C0-46BE30971F0C}">
      <dgm:prSet/>
      <dgm:spPr/>
      <dgm:t>
        <a:bodyPr/>
        <a:lstStyle/>
        <a:p>
          <a:endParaRPr lang="en-US"/>
        </a:p>
      </dgm:t>
    </dgm:pt>
    <dgm:pt modelId="{CF338742-A9B2-4D17-9504-5F7C58765993}" type="sibTrans" cxnId="{AA480078-F5E2-4484-A1C0-46BE30971F0C}">
      <dgm:prSet/>
      <dgm:spPr/>
      <dgm:t>
        <a:bodyPr/>
        <a:lstStyle/>
        <a:p>
          <a:endParaRPr lang="en-US"/>
        </a:p>
      </dgm:t>
    </dgm:pt>
    <dgm:pt modelId="{F04166A7-2736-4DD2-B206-FE128DD4BDAC}">
      <dgm:prSet phldrT="[Text]"/>
      <dgm:spPr/>
      <dgm:t>
        <a:bodyPr/>
        <a:lstStyle/>
        <a:p>
          <a:r>
            <a:rPr lang="en-US" dirty="0" smtClean="0"/>
            <a:t>Protection mainstreaming</a:t>
          </a:r>
          <a:endParaRPr lang="en-US" dirty="0"/>
        </a:p>
      </dgm:t>
    </dgm:pt>
    <dgm:pt modelId="{7D5A4DB6-379B-49D5-877A-D5C86E56DC03}" type="parTrans" cxnId="{E053F83F-3470-4B2B-9A35-A002384059AC}">
      <dgm:prSet/>
      <dgm:spPr/>
      <dgm:t>
        <a:bodyPr/>
        <a:lstStyle/>
        <a:p>
          <a:endParaRPr lang="en-US"/>
        </a:p>
      </dgm:t>
    </dgm:pt>
    <dgm:pt modelId="{6178835B-2BD1-409B-A3BE-C445006A0F24}" type="sibTrans" cxnId="{E053F83F-3470-4B2B-9A35-A002384059AC}">
      <dgm:prSet/>
      <dgm:spPr/>
      <dgm:t>
        <a:bodyPr/>
        <a:lstStyle/>
        <a:p>
          <a:endParaRPr lang="en-US"/>
        </a:p>
      </dgm:t>
    </dgm:pt>
    <dgm:pt modelId="{6FE88B45-90F5-40A2-86E7-2EA36DC7F0D4}" type="pres">
      <dgm:prSet presAssocID="{9F4FA6EB-E91B-4A42-AD42-7381E79F7B81}" presName="compositeShape" presStyleCnt="0">
        <dgm:presLayoutVars>
          <dgm:dir/>
          <dgm:resizeHandles/>
        </dgm:presLayoutVars>
      </dgm:prSet>
      <dgm:spPr/>
    </dgm:pt>
    <dgm:pt modelId="{3419DE18-8160-4423-ADCA-9366E1157EF0}" type="pres">
      <dgm:prSet presAssocID="{9F4FA6EB-E91B-4A42-AD42-7381E79F7B81}" presName="pyramid" presStyleLbl="node1" presStyleIdx="0" presStyleCnt="1" custScaleX="162076" custLinFactNeighborX="21030"/>
      <dgm:spPr/>
    </dgm:pt>
    <dgm:pt modelId="{FE496AA9-FB88-4D5E-BD19-D3C4BFF64532}" type="pres">
      <dgm:prSet presAssocID="{9F4FA6EB-E91B-4A42-AD42-7381E79F7B81}" presName="theList" presStyleCnt="0"/>
      <dgm:spPr/>
    </dgm:pt>
    <dgm:pt modelId="{300D1428-CD4B-49D2-9A45-E9C49B41F741}" type="pres">
      <dgm:prSet presAssocID="{00496E70-74CE-4F71-91CE-34B84F9953EC}" presName="aNode" presStyleLbl="fgAcc1" presStyleIdx="0" presStyleCnt="3" custLinFactY="17892" custLinFactNeighborX="-1386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688BA2-8FCD-4953-A778-9DC825E43DB9}" type="pres">
      <dgm:prSet presAssocID="{00496E70-74CE-4F71-91CE-34B84F9953EC}" presName="aSpace" presStyleCnt="0"/>
      <dgm:spPr/>
    </dgm:pt>
    <dgm:pt modelId="{BF48232F-3665-4B72-BD38-48CD788FC0FC}" type="pres">
      <dgm:prSet presAssocID="{C395C908-9A3E-4254-B8AB-DFAA1E24BCF5}" presName="aNode" presStyleLbl="fgAcc1" presStyleIdx="1" presStyleCnt="3" custLinFactY="29565" custLinFactNeighborX="-1437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FDE2CE-57B3-4A72-95FC-93C46E9026FC}" type="pres">
      <dgm:prSet presAssocID="{C395C908-9A3E-4254-B8AB-DFAA1E24BCF5}" presName="aSpace" presStyleCnt="0"/>
      <dgm:spPr/>
    </dgm:pt>
    <dgm:pt modelId="{D0DF4C69-ECD8-4B5C-B9F0-B74E2B60F22A}" type="pres">
      <dgm:prSet presAssocID="{F04166A7-2736-4DD2-B206-FE128DD4BDAC}" presName="aNode" presStyleLbl="fgAcc1" presStyleIdx="2" presStyleCnt="3" custLinFactY="37322" custLinFactNeighborX="-15845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4A158E-19A9-4478-BAC7-2F96E6958387}" type="pres">
      <dgm:prSet presAssocID="{F04166A7-2736-4DD2-B206-FE128DD4BDAC}" presName="aSpace" presStyleCnt="0"/>
      <dgm:spPr/>
    </dgm:pt>
  </dgm:ptLst>
  <dgm:cxnLst>
    <dgm:cxn modelId="{A3A65C83-CD2B-414B-88C3-3CA1BCB24265}" type="presOf" srcId="{00496E70-74CE-4F71-91CE-34B84F9953EC}" destId="{300D1428-CD4B-49D2-9A45-E9C49B41F741}" srcOrd="0" destOrd="0" presId="urn:microsoft.com/office/officeart/2005/8/layout/pyramid2"/>
    <dgm:cxn modelId="{B3DF3515-9CF2-460C-9CBB-270BFEB41446}" type="presOf" srcId="{9F4FA6EB-E91B-4A42-AD42-7381E79F7B81}" destId="{6FE88B45-90F5-40A2-86E7-2EA36DC7F0D4}" srcOrd="0" destOrd="0" presId="urn:microsoft.com/office/officeart/2005/8/layout/pyramid2"/>
    <dgm:cxn modelId="{7100D8DD-31B0-4663-A761-63CD3DFE9C2A}" type="presOf" srcId="{C395C908-9A3E-4254-B8AB-DFAA1E24BCF5}" destId="{BF48232F-3665-4B72-BD38-48CD788FC0FC}" srcOrd="0" destOrd="0" presId="urn:microsoft.com/office/officeart/2005/8/layout/pyramid2"/>
    <dgm:cxn modelId="{AA480078-F5E2-4484-A1C0-46BE30971F0C}" srcId="{9F4FA6EB-E91B-4A42-AD42-7381E79F7B81}" destId="{C395C908-9A3E-4254-B8AB-DFAA1E24BCF5}" srcOrd="1" destOrd="0" parTransId="{C1E267D7-4C7B-4B71-900A-D41BE71890BF}" sibTransId="{CF338742-A9B2-4D17-9504-5F7C58765993}"/>
    <dgm:cxn modelId="{E053F83F-3470-4B2B-9A35-A002384059AC}" srcId="{9F4FA6EB-E91B-4A42-AD42-7381E79F7B81}" destId="{F04166A7-2736-4DD2-B206-FE128DD4BDAC}" srcOrd="2" destOrd="0" parTransId="{7D5A4DB6-379B-49D5-877A-D5C86E56DC03}" sibTransId="{6178835B-2BD1-409B-A3BE-C445006A0F24}"/>
    <dgm:cxn modelId="{142E5FE3-B753-4BA2-A0D4-D42A34E85229}" srcId="{9F4FA6EB-E91B-4A42-AD42-7381E79F7B81}" destId="{00496E70-74CE-4F71-91CE-34B84F9953EC}" srcOrd="0" destOrd="0" parTransId="{F903C00D-0943-4187-B13C-8E46A636E955}" sibTransId="{0A04992E-709D-465B-A955-EF0A848A76A6}"/>
    <dgm:cxn modelId="{AD7EA5D7-6E3F-489B-826E-88EF3FFE7DC9}" type="presOf" srcId="{F04166A7-2736-4DD2-B206-FE128DD4BDAC}" destId="{D0DF4C69-ECD8-4B5C-B9F0-B74E2B60F22A}" srcOrd="0" destOrd="0" presId="urn:microsoft.com/office/officeart/2005/8/layout/pyramid2"/>
    <dgm:cxn modelId="{0D38CE49-01F8-4E8C-AF5D-83B853279AAC}" type="presParOf" srcId="{6FE88B45-90F5-40A2-86E7-2EA36DC7F0D4}" destId="{3419DE18-8160-4423-ADCA-9366E1157EF0}" srcOrd="0" destOrd="0" presId="urn:microsoft.com/office/officeart/2005/8/layout/pyramid2"/>
    <dgm:cxn modelId="{76181BCF-7EFB-40B3-965D-7B139804F648}" type="presParOf" srcId="{6FE88B45-90F5-40A2-86E7-2EA36DC7F0D4}" destId="{FE496AA9-FB88-4D5E-BD19-D3C4BFF64532}" srcOrd="1" destOrd="0" presId="urn:microsoft.com/office/officeart/2005/8/layout/pyramid2"/>
    <dgm:cxn modelId="{C39D48FB-348A-441F-A47B-B19EB12FFD4A}" type="presParOf" srcId="{FE496AA9-FB88-4D5E-BD19-D3C4BFF64532}" destId="{300D1428-CD4B-49D2-9A45-E9C49B41F741}" srcOrd="0" destOrd="0" presId="urn:microsoft.com/office/officeart/2005/8/layout/pyramid2"/>
    <dgm:cxn modelId="{688F8C04-0DA8-45BB-8616-74B4325582D2}" type="presParOf" srcId="{FE496AA9-FB88-4D5E-BD19-D3C4BFF64532}" destId="{AB688BA2-8FCD-4953-A778-9DC825E43DB9}" srcOrd="1" destOrd="0" presId="urn:microsoft.com/office/officeart/2005/8/layout/pyramid2"/>
    <dgm:cxn modelId="{40D9AA1E-94ED-4DFF-85F3-3386652EB056}" type="presParOf" srcId="{FE496AA9-FB88-4D5E-BD19-D3C4BFF64532}" destId="{BF48232F-3665-4B72-BD38-48CD788FC0FC}" srcOrd="2" destOrd="0" presId="urn:microsoft.com/office/officeart/2005/8/layout/pyramid2"/>
    <dgm:cxn modelId="{58396900-7FD4-4C25-B096-2F25FE2EE100}" type="presParOf" srcId="{FE496AA9-FB88-4D5E-BD19-D3C4BFF64532}" destId="{2EFDE2CE-57B3-4A72-95FC-93C46E9026FC}" srcOrd="3" destOrd="0" presId="urn:microsoft.com/office/officeart/2005/8/layout/pyramid2"/>
    <dgm:cxn modelId="{E1EA7FD5-5FEA-4E1A-9179-09E11F895DB0}" type="presParOf" srcId="{FE496AA9-FB88-4D5E-BD19-D3C4BFF64532}" destId="{D0DF4C69-ECD8-4B5C-B9F0-B74E2B60F22A}" srcOrd="4" destOrd="0" presId="urn:microsoft.com/office/officeart/2005/8/layout/pyramid2"/>
    <dgm:cxn modelId="{3C8EE0F6-6728-457B-B989-6EF2C016C10F}" type="presParOf" srcId="{FE496AA9-FB88-4D5E-BD19-D3C4BFF64532}" destId="{5E4A158E-19A9-4478-BAC7-2F96E695838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49B208-1DFB-8B43-AF2D-1FDE01A97B7D}">
      <dsp:nvSpPr>
        <dsp:cNvPr id="0" name=""/>
        <dsp:cNvSpPr/>
      </dsp:nvSpPr>
      <dsp:spPr>
        <a:xfrm>
          <a:off x="0" y="46937"/>
          <a:ext cx="2130622" cy="852249"/>
        </a:xfrm>
        <a:prstGeom prst="homePlat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>
              <a:latin typeface="+mj-lt"/>
            </a:rPr>
            <a:t>Defining the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>
              <a:latin typeface="+mj-lt"/>
            </a:rPr>
            <a:t>scope of the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>
              <a:latin typeface="+mj-lt"/>
            </a:rPr>
            <a:t>assessment</a:t>
          </a:r>
        </a:p>
      </dsp:txBody>
      <dsp:txXfrm>
        <a:off x="0" y="46937"/>
        <a:ext cx="1917560" cy="852249"/>
      </dsp:txXfrm>
    </dsp:sp>
    <dsp:sp modelId="{7444E064-931E-444E-8DCD-0B89013AB88F}">
      <dsp:nvSpPr>
        <dsp:cNvPr id="0" name=""/>
        <dsp:cNvSpPr/>
      </dsp:nvSpPr>
      <dsp:spPr>
        <a:xfrm>
          <a:off x="1712873" y="46937"/>
          <a:ext cx="2130622" cy="852249"/>
        </a:xfrm>
        <a:prstGeom prst="chevron">
          <a:avLst/>
        </a:prstGeom>
        <a:solidFill>
          <a:schemeClr val="accent2">
            <a:shade val="80000"/>
            <a:hueOff val="0"/>
            <a:satOff val="-7005"/>
            <a:lumOff val="79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>
              <a:latin typeface="+mj-lt"/>
            </a:rPr>
            <a:t>Collecting market information</a:t>
          </a:r>
        </a:p>
      </dsp:txBody>
      <dsp:txXfrm>
        <a:off x="2138998" y="46937"/>
        <a:ext cx="1278373" cy="852249"/>
      </dsp:txXfrm>
    </dsp:sp>
    <dsp:sp modelId="{B12E9F1D-00D2-444A-A73D-A9D98FB564B3}">
      <dsp:nvSpPr>
        <dsp:cNvPr id="0" name=""/>
        <dsp:cNvSpPr/>
      </dsp:nvSpPr>
      <dsp:spPr>
        <a:xfrm>
          <a:off x="3410088" y="46937"/>
          <a:ext cx="2130622" cy="852249"/>
        </a:xfrm>
        <a:prstGeom prst="chevron">
          <a:avLst/>
        </a:prstGeom>
        <a:solidFill>
          <a:schemeClr val="accent2">
            <a:shade val="80000"/>
            <a:hueOff val="0"/>
            <a:satOff val="-14010"/>
            <a:lumOff val="15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 smtClean="0">
              <a:latin typeface="+mj-lt"/>
            </a:rPr>
            <a:t>Analyzing </a:t>
          </a:r>
          <a:r>
            <a:rPr lang="en-US" sz="1800" b="0" kern="1200" dirty="0">
              <a:latin typeface="+mj-lt"/>
            </a:rPr>
            <a:t>market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>
              <a:latin typeface="+mj-lt"/>
            </a:rPr>
            <a:t>information</a:t>
          </a:r>
        </a:p>
      </dsp:txBody>
      <dsp:txXfrm>
        <a:off x="3836213" y="46937"/>
        <a:ext cx="1278373" cy="852249"/>
      </dsp:txXfrm>
    </dsp:sp>
    <dsp:sp modelId="{6D2A031E-F00F-C14E-8F10-3D10707DBD0A}">
      <dsp:nvSpPr>
        <dsp:cNvPr id="0" name=""/>
        <dsp:cNvSpPr/>
      </dsp:nvSpPr>
      <dsp:spPr>
        <a:xfrm>
          <a:off x="5114586" y="46937"/>
          <a:ext cx="2130622" cy="852249"/>
        </a:xfrm>
        <a:prstGeom prst="chevron">
          <a:avLst/>
        </a:prstGeom>
        <a:solidFill>
          <a:schemeClr val="accent2">
            <a:shade val="80000"/>
            <a:hueOff val="0"/>
            <a:satOff val="-21014"/>
            <a:lumOff val="238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>
              <a:latin typeface="+mj-lt"/>
            </a:rPr>
            <a:t>Reporting the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>
              <a:latin typeface="+mj-lt"/>
            </a:rPr>
            <a:t>findings</a:t>
          </a:r>
        </a:p>
      </dsp:txBody>
      <dsp:txXfrm>
        <a:off x="5540711" y="46937"/>
        <a:ext cx="1278373" cy="852249"/>
      </dsp:txXfrm>
    </dsp:sp>
    <dsp:sp modelId="{D961AE63-3052-4D46-AC7F-B41D1B5C409A}">
      <dsp:nvSpPr>
        <dsp:cNvPr id="0" name=""/>
        <dsp:cNvSpPr/>
      </dsp:nvSpPr>
      <dsp:spPr>
        <a:xfrm>
          <a:off x="6819084" y="46937"/>
          <a:ext cx="2130622" cy="852249"/>
        </a:xfrm>
        <a:prstGeom prst="chevron">
          <a:avLst/>
        </a:prstGeom>
        <a:solidFill>
          <a:schemeClr val="accent2">
            <a:shade val="80000"/>
            <a:hueOff val="0"/>
            <a:satOff val="-28019"/>
            <a:lumOff val="31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>
              <a:latin typeface="+mj-lt"/>
            </a:rPr>
            <a:t>Monitoring market evolution</a:t>
          </a:r>
        </a:p>
      </dsp:txBody>
      <dsp:txXfrm>
        <a:off x="7245209" y="46937"/>
        <a:ext cx="1278373" cy="8522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19DE18-8160-4423-ADCA-9366E1157EF0}">
      <dsp:nvSpPr>
        <dsp:cNvPr id="0" name=""/>
        <dsp:cNvSpPr/>
      </dsp:nvSpPr>
      <dsp:spPr>
        <a:xfrm>
          <a:off x="1836107" y="0"/>
          <a:ext cx="5180052" cy="3196064"/>
        </a:xfrm>
        <a:prstGeom prst="triangle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0D1428-CD4B-49D2-9A45-E9C49B41F741}">
      <dsp:nvSpPr>
        <dsp:cNvPr id="0" name=""/>
        <dsp:cNvSpPr/>
      </dsp:nvSpPr>
      <dsp:spPr>
        <a:xfrm>
          <a:off x="3466047" y="551259"/>
          <a:ext cx="2077441" cy="75656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Stand-alone protection interventions</a:t>
          </a:r>
          <a:endParaRPr lang="en-US" sz="1400" kern="1200" dirty="0"/>
        </a:p>
      </dsp:txBody>
      <dsp:txXfrm>
        <a:off x="3502980" y="588192"/>
        <a:ext cx="2003575" cy="682702"/>
      </dsp:txXfrm>
    </dsp:sp>
    <dsp:sp modelId="{BF48232F-3665-4B72-BD38-48CD788FC0FC}">
      <dsp:nvSpPr>
        <dsp:cNvPr id="0" name=""/>
        <dsp:cNvSpPr/>
      </dsp:nvSpPr>
      <dsp:spPr>
        <a:xfrm>
          <a:off x="3455473" y="1490712"/>
          <a:ext cx="2077441" cy="75656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1637"/>
              <a:satOff val="16422"/>
              <a:lumOff val="2066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Integrated protection programming</a:t>
          </a:r>
          <a:endParaRPr lang="en-US" sz="1400" kern="1200" dirty="0"/>
        </a:p>
      </dsp:txBody>
      <dsp:txXfrm>
        <a:off x="3492406" y="1527645"/>
        <a:ext cx="2003575" cy="682702"/>
      </dsp:txXfrm>
    </dsp:sp>
    <dsp:sp modelId="{D0DF4C69-ECD8-4B5C-B9F0-B74E2B60F22A}">
      <dsp:nvSpPr>
        <dsp:cNvPr id="0" name=""/>
        <dsp:cNvSpPr/>
      </dsp:nvSpPr>
      <dsp:spPr>
        <a:xfrm>
          <a:off x="3424831" y="2400539"/>
          <a:ext cx="2077441" cy="75656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1637"/>
              <a:satOff val="16422"/>
              <a:lumOff val="2066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Protection mainstreaming</a:t>
          </a:r>
          <a:endParaRPr lang="en-US" sz="1400" kern="1200" dirty="0"/>
        </a:p>
      </dsp:txBody>
      <dsp:txXfrm>
        <a:off x="3461764" y="2437472"/>
        <a:ext cx="2003575" cy="6827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0.70715</cdr:x>
      <cdr:y>0.2489</cdr:y>
    </cdr:from>
    <cdr:to>
      <cdr:x>1</cdr:x>
      <cdr:y>0.32273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05033" y="1141350"/>
          <a:ext cx="219696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ysClr val="windowText" lastClr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ysClr val="windowText" lastClr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ysClr val="windowText" lastClr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ysClr val="windowText" lastClr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ysClr val="windowText" lastClr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defRPr>
          </a:lvl5pPr>
          <a:lvl6pPr marL="2286000" algn="l" defTabSz="457200" rtl="0" eaLnBrk="1" latinLnBrk="0" hangingPunct="1">
            <a:defRPr sz="2400" u="sng" kern="1200">
              <a:solidFill>
                <a:sysClr val="windowText" lastClr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defRPr>
          </a:lvl6pPr>
          <a:lvl7pPr marL="2743200" algn="l" defTabSz="457200" rtl="0" eaLnBrk="1" latinLnBrk="0" hangingPunct="1">
            <a:defRPr sz="2400" u="sng" kern="1200">
              <a:solidFill>
                <a:sysClr val="windowText" lastClr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defRPr>
          </a:lvl7pPr>
          <a:lvl8pPr marL="3200400" algn="l" defTabSz="457200" rtl="0" eaLnBrk="1" latinLnBrk="0" hangingPunct="1">
            <a:defRPr sz="2400" u="sng" kern="1200">
              <a:solidFill>
                <a:sysClr val="windowText" lastClr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defRPr>
          </a:lvl8pPr>
          <a:lvl9pPr marL="3657600" algn="l" defTabSz="457200" rtl="0" eaLnBrk="1" latinLnBrk="0" hangingPunct="1">
            <a:defRPr sz="2400" u="sng" kern="1200">
              <a:solidFill>
                <a:sysClr val="windowText" lastClr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defRPr>
          </a:lvl9pPr>
        </a:lstStyle>
        <a:p xmlns:a="http://schemas.openxmlformats.org/drawingml/2006/main">
          <a:r>
            <a:rPr lang="en-GB" sz="1600" b="1" u="none" dirty="0" smtClean="0"/>
            <a:t>Survival Threshold</a:t>
          </a:r>
          <a:endParaRPr lang="en-GB" sz="1600" b="1" u="none" dirty="0"/>
        </a:p>
      </cdr:txBody>
    </cdr:sp>
  </cdr:relSizeAnchor>
  <cdr:relSizeAnchor xmlns:cdr="http://schemas.openxmlformats.org/drawingml/2006/chartDrawing">
    <cdr:from>
      <cdr:x>0.09257</cdr:x>
      <cdr:y>0.09836</cdr:y>
    </cdr:from>
    <cdr:to>
      <cdr:x>0.67439</cdr:x>
      <cdr:y>0.09867</cdr:y>
    </cdr:to>
    <cdr:cxnSp macro="">
      <cdr:nvCxnSpPr>
        <cdr:cNvPr id="3" name="Straight Connector 2"/>
        <cdr:cNvCxnSpPr/>
      </cdr:nvCxnSpPr>
      <cdr:spPr>
        <a:xfrm xmlns:a="http://schemas.openxmlformats.org/drawingml/2006/main">
          <a:off x="694424" y="451040"/>
          <a:ext cx="4364810" cy="1421"/>
        </a:xfrm>
        <a:prstGeom xmlns:a="http://schemas.openxmlformats.org/drawingml/2006/main" prst="line">
          <a:avLst/>
        </a:prstGeom>
        <a:ln xmlns:a="http://schemas.openxmlformats.org/drawingml/2006/main" w="57150" cap="flat" cmpd="sng" algn="ctr">
          <a:solidFill>
            <a:schemeClr val="tx1"/>
          </a:solidFill>
          <a:prstDash val="sysDash"/>
          <a:round/>
          <a:headEnd type="none" w="med" len="med"/>
          <a:tailEnd type="none" w="med" len="med"/>
        </a:ln>
        <a:effectLst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0.69141</cdr:x>
      <cdr:y>0.04571</cdr:y>
    </cdr:from>
    <cdr:to>
      <cdr:x>1</cdr:x>
      <cdr:y>0.17324</cdr:y>
    </cdr:to>
    <cdr:sp macro="" textlink="">
      <cdr:nvSpPr>
        <cdr:cNvPr id="4" name="Text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186966" y="209615"/>
          <a:ext cx="2315027" cy="5847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sz="2400" u="sng" kern="120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defRPr>
          </a:lvl5pPr>
          <a:lvl6pPr marL="2286000" algn="l" defTabSz="457200" rtl="0" eaLnBrk="1" latinLnBrk="0" hangingPunct="1">
            <a:defRPr sz="2400" u="sng" kern="120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defRPr>
          </a:lvl6pPr>
          <a:lvl7pPr marL="2743200" algn="l" defTabSz="457200" rtl="0" eaLnBrk="1" latinLnBrk="0" hangingPunct="1">
            <a:defRPr sz="2400" u="sng" kern="120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defRPr>
          </a:lvl7pPr>
          <a:lvl8pPr marL="3200400" algn="l" defTabSz="457200" rtl="0" eaLnBrk="1" latinLnBrk="0" hangingPunct="1">
            <a:defRPr sz="2400" u="sng" kern="120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defRPr>
          </a:lvl8pPr>
          <a:lvl9pPr marL="3657600" algn="l" defTabSz="457200" rtl="0" eaLnBrk="1" latinLnBrk="0" hangingPunct="1">
            <a:defRPr sz="2400" u="sng" kern="120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defRPr>
          </a:lvl9pPr>
        </a:lstStyle>
        <a:p xmlns:a="http://schemas.openxmlformats.org/drawingml/2006/main">
          <a:r>
            <a:rPr lang="en-GB" sz="1600" b="1" u="none" dirty="0"/>
            <a:t>Livelihoods </a:t>
          </a:r>
          <a:r>
            <a:rPr lang="en-GB" sz="1600" b="1" u="none" dirty="0" smtClean="0"/>
            <a:t>protection Threshold</a:t>
          </a:r>
          <a:endParaRPr lang="en-GB" sz="1600" b="1" u="none" dirty="0"/>
        </a:p>
      </cdr:txBody>
    </cdr:sp>
  </cdr:relSizeAnchor>
  <cdr:relSizeAnchor xmlns:cdr="http://schemas.openxmlformats.org/drawingml/2006/chartDrawing">
    <cdr:from>
      <cdr:x>0.09257</cdr:x>
      <cdr:y>0.29052</cdr:y>
    </cdr:from>
    <cdr:to>
      <cdr:x>0.67439</cdr:x>
      <cdr:y>0.29083</cdr:y>
    </cdr:to>
    <cdr:cxnSp macro="">
      <cdr:nvCxnSpPr>
        <cdr:cNvPr id="5" name="Straight Connector 4"/>
        <cdr:cNvCxnSpPr/>
      </cdr:nvCxnSpPr>
      <cdr:spPr>
        <a:xfrm xmlns:a="http://schemas.openxmlformats.org/drawingml/2006/main">
          <a:off x="694424" y="1332222"/>
          <a:ext cx="4364810" cy="1421"/>
        </a:xfrm>
        <a:prstGeom xmlns:a="http://schemas.openxmlformats.org/drawingml/2006/main" prst="line">
          <a:avLst/>
        </a:prstGeom>
        <a:ln xmlns:a="http://schemas.openxmlformats.org/drawingml/2006/main" w="57150" cap="flat" cmpd="sng" algn="ctr">
          <a:solidFill>
            <a:schemeClr val="tx1"/>
          </a:solidFill>
          <a:prstDash val="dashDot"/>
          <a:round/>
          <a:headEnd type="none" w="med" len="med"/>
          <a:tailEnd type="none" w="med" len="med"/>
        </a:ln>
        <a:effectLst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0.36638</cdr:x>
      <cdr:y>0.09475</cdr:y>
    </cdr:from>
    <cdr:to>
      <cdr:x>0.36831</cdr:x>
      <cdr:y>0.40494</cdr:y>
    </cdr:to>
    <cdr:cxnSp macro="">
      <cdr:nvCxnSpPr>
        <cdr:cNvPr id="7" name="Straight Arrow Connector 6"/>
        <cdr:cNvCxnSpPr/>
      </cdr:nvCxnSpPr>
      <cdr:spPr bwMode="auto">
        <a:xfrm xmlns:a="http://schemas.openxmlformats.org/drawingml/2006/main" flipH="1">
          <a:off x="2748565" y="434482"/>
          <a:ext cx="14515" cy="1422400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C00000"/>
          </a:solidFill>
          <a:prstDash val="solid"/>
          <a:round/>
          <a:headEnd type="arrow"/>
          <a:tailEnd type="arrow"/>
        </a:ln>
        <a:effectLst xmlns:a="http://schemas.openxmlformats.org/drawingml/2006/main"/>
      </cdr:spPr>
    </cdr:cxnSp>
  </cdr:relSizeAnchor>
  <cdr:relSizeAnchor xmlns:cdr="http://schemas.openxmlformats.org/drawingml/2006/chartDrawing">
    <cdr:from>
      <cdr:x>0.40604</cdr:x>
      <cdr:y>0.30365</cdr:y>
    </cdr:from>
    <cdr:to>
      <cdr:x>0.40701</cdr:x>
      <cdr:y>0.40652</cdr:y>
    </cdr:to>
    <cdr:cxnSp macro="">
      <cdr:nvCxnSpPr>
        <cdr:cNvPr id="10" name="Straight Arrow Connector 9"/>
        <cdr:cNvCxnSpPr/>
      </cdr:nvCxnSpPr>
      <cdr:spPr bwMode="auto">
        <a:xfrm xmlns:a="http://schemas.openxmlformats.org/drawingml/2006/main" flipH="1">
          <a:off x="3046109" y="1392425"/>
          <a:ext cx="7256" cy="471714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C00000"/>
          </a:solidFill>
          <a:prstDash val="solid"/>
          <a:round/>
          <a:headEnd type="arrow"/>
          <a:tailEnd type="arrow"/>
        </a:ln>
        <a:effectLst xmlns:a="http://schemas.openxmlformats.org/drawingml/2006/main"/>
      </cdr:spPr>
    </cdr:cxnSp>
  </cdr:relSizeAnchor>
  <cdr:relSizeAnchor xmlns:cdr="http://schemas.openxmlformats.org/drawingml/2006/chartDrawing">
    <cdr:from>
      <cdr:x>0.42829</cdr:x>
      <cdr:y>0.29416</cdr:y>
    </cdr:from>
    <cdr:to>
      <cdr:x>0.54437</cdr:x>
      <cdr:y>0.39544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213021" y="1348882"/>
          <a:ext cx="870857" cy="4644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2000" b="1" dirty="0" smtClean="0">
              <a:solidFill>
                <a:srgbClr val="C00000"/>
              </a:solidFill>
            </a:rPr>
            <a:t>GAP</a:t>
          </a:r>
          <a:endParaRPr lang="en-GB" sz="2000" b="1" dirty="0">
            <a:solidFill>
              <a:srgbClr val="C0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>
            <a:lvl1pPr defTabSz="947738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dirty="0" smtClean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9" y="2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>
            <a:lvl1pPr algn="r" defTabSz="947738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dirty="0" smtClean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b" anchorCtr="0" compatLnSpc="1">
            <a:prstTxWarp prst="textNoShape">
              <a:avLst/>
            </a:prstTxWarp>
          </a:bodyPr>
          <a:lstStyle>
            <a:lvl1pPr defTabSz="947738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dirty="0" smtClean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9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b" anchorCtr="0" compatLnSpc="1">
            <a:prstTxWarp prst="textNoShape">
              <a:avLst/>
            </a:prstTxWarp>
          </a:bodyPr>
          <a:lstStyle>
            <a:lvl1pPr algn="r" defTabSz="947738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66BB2828-113D-463A-AFD2-48A7B7F10E9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9090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>
            <a:lvl1pPr defTabSz="947738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dirty="0" smtClean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2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>
            <a:lvl1pPr algn="r" defTabSz="947738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dirty="0" smtClean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Textmasterformate durch Klicken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b" anchorCtr="0" compatLnSpc="1">
            <a:prstTxWarp prst="textNoShape">
              <a:avLst/>
            </a:prstTxWarp>
          </a:bodyPr>
          <a:lstStyle>
            <a:lvl1pPr defTabSz="947738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dirty="0" smtClean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b" anchorCtr="0" compatLnSpc="1">
            <a:prstTxWarp prst="textNoShape">
              <a:avLst/>
            </a:prstTxWarp>
          </a:bodyPr>
          <a:lstStyle>
            <a:lvl1pPr algn="r" defTabSz="947738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6DFFA289-8B02-499C-88D2-A16F889076A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00232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477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477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477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477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47738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47738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47738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47738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6746341-D9DD-4A76-93F8-8CD2D0CC08A9}" type="slidenum">
              <a:rPr lang="en-GB"/>
              <a:pPr eaLnBrk="1" hangingPunct="1"/>
              <a:t>1</a:t>
            </a:fld>
            <a:endParaRPr lang="en-GB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26D5AF6-9A58-4236-BD13-CF50CCFE0C27}" type="slidenum">
              <a:rPr lang="de-CH" altLang="es-BO" smtClean="0"/>
              <a:pPr eaLnBrk="1" hangingPunct="1">
                <a:spcBef>
                  <a:spcPct val="0"/>
                </a:spcBef>
              </a:pPr>
              <a:t>26</a:t>
            </a:fld>
            <a:endParaRPr lang="de-CH" altLang="es-BO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de-DE" altLang="es-BO" sz="1900">
                <a:latin typeface="Times New Roman" pitchFamily="18" charset="0"/>
              </a:rPr>
              <a:t>Works both as preparedness (asset accumulation) and response (asset replacement) tool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26D5AF6-9A58-4236-BD13-CF50CCFE0C27}" type="slidenum">
              <a:rPr lang="de-CH" altLang="es-BO" smtClean="0"/>
              <a:pPr eaLnBrk="1" hangingPunct="1">
                <a:spcBef>
                  <a:spcPct val="0"/>
                </a:spcBef>
              </a:pPr>
              <a:t>27</a:t>
            </a:fld>
            <a:endParaRPr lang="de-CH" altLang="es-BO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de-DE" altLang="es-BO" sz="1900">
                <a:latin typeface="Times New Roman" pitchFamily="18" charset="0"/>
              </a:rPr>
              <a:t>Works both as preparedness (asset accumulation) and response (asset replacement) tool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7FDC8C5-7601-46D9-92FC-904E072D708F}" type="slidenum">
              <a:rPr lang="de-CH" altLang="es-BO" smtClean="0"/>
              <a:pPr eaLnBrk="1" hangingPunct="1">
                <a:spcBef>
                  <a:spcPct val="0"/>
                </a:spcBef>
              </a:pPr>
              <a:t>28</a:t>
            </a:fld>
            <a:endParaRPr lang="de-CH" altLang="es-BO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de-DE" altLang="es-BO" sz="1900">
                <a:latin typeface="Times New Roman" pitchFamily="18" charset="0"/>
              </a:rPr>
              <a:t>Works both as preparedness (asset accumulation) and response (asset protection and replacement) tool</a:t>
            </a:r>
          </a:p>
          <a:p>
            <a:pPr eaLnBrk="1" hangingPunct="1">
              <a:spcBef>
                <a:spcPct val="0"/>
              </a:spcBef>
            </a:pPr>
            <a:endParaRPr lang="de-DE" altLang="es-BO" sz="19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BF6EDD-9973-4B3B-8ED2-D74D909C1B10}" type="slidenum">
              <a:rPr lang="en-GB" smtClean="0"/>
              <a:pPr/>
              <a:t>29</a:t>
            </a:fld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We look at these two elements</a:t>
            </a:r>
            <a:r>
              <a:rPr lang="en-GB" baseline="0" dirty="0" smtClean="0"/>
              <a:t> when doing a market assessment: the market place and the market system</a:t>
            </a:r>
          </a:p>
          <a:p>
            <a:r>
              <a:rPr lang="en-GB" baseline="0" dirty="0" smtClean="0"/>
              <a:t>For short-term intervention, it is sufficient to look at the market place.</a:t>
            </a:r>
          </a:p>
          <a:p>
            <a:r>
              <a:rPr lang="en-GB" baseline="0" dirty="0" smtClean="0"/>
              <a:t>For longer term interventions, it might be necessary to look at the market system, especially if the supply of specific goods is uncertain.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6796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6796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No matter what how we respond, we </a:t>
            </a:r>
            <a:r>
              <a:rPr lang="en-GB" b="1" dirty="0" smtClean="0"/>
              <a:t>always</a:t>
            </a:r>
            <a:r>
              <a:rPr lang="en-GB" dirty="0" smtClean="0"/>
              <a:t> impact markets! </a:t>
            </a:r>
          </a:p>
          <a:p>
            <a:r>
              <a:rPr lang="en-GB" dirty="0" smtClean="0"/>
              <a:t>How can a cash response influence markets?</a:t>
            </a:r>
          </a:p>
          <a:p>
            <a:pPr lvl="1"/>
            <a:r>
              <a:rPr lang="en-US" dirty="0" smtClean="0"/>
              <a:t>Inflation/ price changes; increase trader speculation and collusion; stimulation to market recovery; increased trader income; livelihood rehabilitation and job creation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6796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0" i="0" u="none" strike="noStrike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Competitive: Are there enough traders to promote competition between them, so that consumers can shop for the best price/quality?</a:t>
            </a:r>
          </a:p>
          <a:p>
            <a:r>
              <a:rPr lang="en-US" sz="1600" b="0" i="0" u="none" strike="noStrike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Consider, for example, the number of key traders and their estimated market share to get an appreciation of market competition.</a:t>
            </a:r>
          </a:p>
          <a:p>
            <a:r>
              <a:rPr lang="en-US" sz="1600" b="0" i="0" u="none" strike="noStrike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Integrated: Will goods flow between markets (e.g. from urban to rural areas) to meet demand? Try to understand how the market is</a:t>
            </a:r>
          </a:p>
          <a:p>
            <a:r>
              <a:rPr lang="en-US" sz="1600" b="0" i="0" u="none" strike="noStrike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with other markets by looking at main commodity flows between markets.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77693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fr-FR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804763" indent="-309524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238098" indent="-247620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733337" indent="-247620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228576" indent="-247620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E0CBC81-AD01-408A-9870-2D557E87BFEF}" type="slidenum">
              <a:rPr lang="fr-CH" altLang="fr-FR" smtClean="0"/>
              <a:pPr>
                <a:spcBef>
                  <a:spcPct val="0"/>
                </a:spcBef>
              </a:pPr>
              <a:t>43</a:t>
            </a:fld>
            <a:endParaRPr lang="fr-CH" altLang="fr-FR" smtClean="0"/>
          </a:p>
        </p:txBody>
      </p:sp>
    </p:spTree>
    <p:extLst>
      <p:ext uri="{BB962C8B-B14F-4D97-AF65-F5344CB8AC3E}">
        <p14:creationId xmlns:p14="http://schemas.microsoft.com/office/powerpoint/2010/main" val="1301697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fr-FR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804763" indent="-309524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238098" indent="-247620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733337" indent="-247620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228576" indent="-247620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E0CBC81-AD01-408A-9870-2D557E87BFEF}" type="slidenum">
              <a:rPr lang="fr-CH" altLang="fr-FR" smtClean="0"/>
              <a:pPr>
                <a:spcBef>
                  <a:spcPct val="0"/>
                </a:spcBef>
              </a:pPr>
              <a:t>44</a:t>
            </a:fld>
            <a:endParaRPr lang="fr-CH" altLang="fr-FR" smtClean="0"/>
          </a:p>
        </p:txBody>
      </p:sp>
    </p:spTree>
    <p:extLst>
      <p:ext uri="{BB962C8B-B14F-4D97-AF65-F5344CB8AC3E}">
        <p14:creationId xmlns:p14="http://schemas.microsoft.com/office/powerpoint/2010/main" val="3589441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Introduction questions:</a:t>
            </a:r>
          </a:p>
          <a:p>
            <a:r>
              <a:rPr lang="en-GB" dirty="0" smtClean="0"/>
              <a:t>Who of you has been involved in the</a:t>
            </a:r>
            <a:r>
              <a:rPr lang="en-GB" baseline="0" dirty="0" smtClean="0"/>
              <a:t> implementation of a cash transfer programme? (raise your hand)</a:t>
            </a:r>
          </a:p>
          <a:p>
            <a:r>
              <a:rPr lang="en-GB" baseline="0" dirty="0" smtClean="0"/>
              <a:t>Who of you has seen the implementation of a CTP on the ground? (raise your hand)</a:t>
            </a:r>
          </a:p>
          <a:p>
            <a:r>
              <a:rPr lang="en-GB" baseline="0" dirty="0" smtClean="0"/>
              <a:t>Who of you is familiar with the principles of cash transfer programming?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6715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Data protection: Example Ukraine,</a:t>
            </a:r>
            <a:r>
              <a:rPr lang="en-GB" baseline="0" dirty="0" smtClean="0"/>
              <a:t> where IDPs were drafted into the military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8722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Data protection: Example Ukraine,</a:t>
            </a:r>
            <a:r>
              <a:rPr lang="en-GB" baseline="0" dirty="0" smtClean="0"/>
              <a:t> where IDPs were drafted into the military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8722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Examples: </a:t>
            </a:r>
          </a:p>
          <a:p>
            <a:r>
              <a:rPr lang="en-GB" dirty="0" smtClean="0"/>
              <a:t>Sri</a:t>
            </a:r>
            <a:r>
              <a:rPr lang="en-GB" baseline="0" dirty="0" smtClean="0"/>
              <a:t> Lanka: increase of indebtedness due to housing programme. Mitigation measure: financial literacy training and </a:t>
            </a:r>
            <a:r>
              <a:rPr lang="en-GB" baseline="0" dirty="0" err="1" smtClean="0"/>
              <a:t>counceling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555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Examples: </a:t>
            </a:r>
          </a:p>
          <a:p>
            <a:r>
              <a:rPr lang="en-GB" dirty="0" smtClean="0"/>
              <a:t>Sri</a:t>
            </a:r>
            <a:r>
              <a:rPr lang="en-GB" baseline="0" dirty="0" smtClean="0"/>
              <a:t> Lanka: increase of indebtedness due to housing programme. Mitigation measure: financial literacy training and </a:t>
            </a:r>
            <a:r>
              <a:rPr lang="en-GB" baseline="0" dirty="0" err="1" smtClean="0"/>
              <a:t>counceling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5555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Examples: </a:t>
            </a:r>
          </a:p>
          <a:p>
            <a:r>
              <a:rPr lang="en-GB" dirty="0" smtClean="0"/>
              <a:t>Sri</a:t>
            </a:r>
            <a:r>
              <a:rPr lang="en-GB" baseline="0" dirty="0" smtClean="0"/>
              <a:t> Lanka: increase of indebtedness due to housing programme. Mitigation measure: financial literacy training and </a:t>
            </a:r>
            <a:r>
              <a:rPr lang="en-GB" baseline="0" dirty="0" err="1" smtClean="0"/>
              <a:t>counceling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5555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Examples: </a:t>
            </a:r>
          </a:p>
          <a:p>
            <a:r>
              <a:rPr lang="en-GB" dirty="0" smtClean="0"/>
              <a:t>Sri</a:t>
            </a:r>
            <a:r>
              <a:rPr lang="en-GB" baseline="0" dirty="0" smtClean="0"/>
              <a:t> Lanka: increase of indebtedness due to housing programme. Mitigation measure: financial literacy training and </a:t>
            </a:r>
            <a:r>
              <a:rPr lang="en-GB" baseline="0" dirty="0" err="1" smtClean="0"/>
              <a:t>counceling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5555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Examples: </a:t>
            </a:r>
          </a:p>
          <a:p>
            <a:r>
              <a:rPr lang="en-GB" dirty="0" smtClean="0"/>
              <a:t>Sri</a:t>
            </a:r>
            <a:r>
              <a:rPr lang="en-GB" baseline="0" dirty="0" smtClean="0"/>
              <a:t> Lanka: increase of indebtedness due to housing programme. Mitigation measure: financial literacy training and </a:t>
            </a:r>
            <a:r>
              <a:rPr lang="en-GB" baseline="0" dirty="0" err="1" smtClean="0"/>
              <a:t>counceling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5555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BF6EDD-9973-4B3B-8ED2-D74D909C1B10}" type="slidenum">
              <a:rPr lang="en-GB" smtClean="0"/>
              <a:pPr/>
              <a:t>56</a:t>
            </a:fld>
            <a:endParaRPr lang="en-GB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7731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41424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6DFC7CE-F99E-4B4F-A78C-81C9F36CF98C}" type="slidenum">
              <a:rPr lang="de-CH" altLang="es-BO" smtClean="0"/>
              <a:pPr eaLnBrk="1" hangingPunct="1">
                <a:spcBef>
                  <a:spcPct val="0"/>
                </a:spcBef>
              </a:pPr>
              <a:t>12</a:t>
            </a:fld>
            <a:endParaRPr lang="de-CH" altLang="es-BO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de-DE" altLang="es-BO" sz="1900">
                <a:latin typeface="Times New Roman" pitchFamily="18" charset="0"/>
              </a:rPr>
              <a:t>What does it depend on whether a cash influx is used for basic needs or for asset creation: 1) size of transfer, 2) regularity and predictability of transfer. Low transfer value, low predictability: emergency cash transfer. High predictability and viability: National Social Safety Nets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7731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ECHO</a:t>
            </a:r>
            <a:r>
              <a:rPr lang="de-CH" baseline="0" dirty="0" smtClean="0"/>
              <a:t> </a:t>
            </a:r>
            <a:r>
              <a:rPr lang="de-CH" baseline="0" dirty="0" err="1" smtClean="0"/>
              <a:t>common</a:t>
            </a:r>
            <a:r>
              <a:rPr lang="de-CH" baseline="0" dirty="0" smtClean="0"/>
              <a:t> </a:t>
            </a:r>
            <a:r>
              <a:rPr lang="de-CH" baseline="0" dirty="0" err="1" smtClean="0"/>
              <a:t>principles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paper</a:t>
            </a:r>
            <a:endParaRPr lang="de-CH" baseline="0" dirty="0" smtClean="0"/>
          </a:p>
          <a:p>
            <a:r>
              <a:rPr lang="de-CH" baseline="0" dirty="0" smtClean="0"/>
              <a:t>WHS </a:t>
            </a:r>
            <a:r>
              <a:rPr lang="en-US" baseline="0" dirty="0" smtClean="0"/>
              <a:t>Synthesis Report of the Consultation Process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7731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FA289-8B02-499C-88D2-A16F889076AA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7731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dirty="0" smtClean="0"/>
              <a:t>There</a:t>
            </a:r>
            <a:r>
              <a:rPr lang="en-GB" baseline="0" dirty="0" smtClean="0"/>
              <a:t> are </a:t>
            </a:r>
            <a:r>
              <a:rPr lang="en-GB" dirty="0" smtClean="0"/>
              <a:t>a number</a:t>
            </a:r>
            <a:r>
              <a:rPr lang="en-GB" baseline="0" dirty="0" smtClean="0"/>
              <a:t> </a:t>
            </a:r>
            <a:r>
              <a:rPr lang="en-GB" dirty="0" smtClean="0"/>
              <a:t>of critical factors that are preventing the use of cash transfer programming at scale in emergencies.</a:t>
            </a:r>
          </a:p>
          <a:p>
            <a:endParaRPr lang="en-GB" dirty="0" smtClean="0"/>
          </a:p>
          <a:p>
            <a:r>
              <a:rPr lang="en-GB" dirty="0" smtClean="0"/>
              <a:t>Those factors include but are not limited to:</a:t>
            </a:r>
          </a:p>
          <a:p>
            <a:endParaRPr lang="en-GB" b="0" dirty="0" smtClean="0"/>
          </a:p>
          <a:p>
            <a:pPr>
              <a:buFontTx/>
              <a:buChar char="•"/>
            </a:pPr>
            <a:r>
              <a:rPr lang="en-US" b="1" dirty="0" smtClean="0"/>
              <a:t>Lack of overall leadership and coordination of CTP</a:t>
            </a:r>
            <a:r>
              <a:rPr lang="en-US" b="0" dirty="0" smtClean="0"/>
              <a:t>, both to provide an overview of CTP’s contribution to meeting needs in given emergencies, or to ensure</a:t>
            </a:r>
            <a:r>
              <a:rPr lang="en-US" b="0" baseline="0" dirty="0" smtClean="0"/>
              <a:t> </a:t>
            </a:r>
            <a:r>
              <a:rPr lang="en-US" b="0" dirty="0" smtClean="0"/>
              <a:t>quality control and facilitate learning / sharing of experiences (at global and national levels) </a:t>
            </a:r>
            <a:endParaRPr lang="en-GB" b="0" dirty="0" smtClean="0"/>
          </a:p>
          <a:p>
            <a:pPr>
              <a:buFontTx/>
              <a:buChar char="•"/>
            </a:pPr>
            <a:r>
              <a:rPr lang="en-US" b="1" dirty="0" smtClean="0"/>
              <a:t>Inconsistent approaches to assessment and information analysis along the program cycle – particularly related to markets</a:t>
            </a:r>
            <a:r>
              <a:rPr lang="en-US" b="1" i="1" dirty="0" smtClean="0"/>
              <a:t> </a:t>
            </a:r>
            <a:endParaRPr lang="en-GB" b="1" dirty="0" smtClean="0"/>
          </a:p>
          <a:p>
            <a:pPr>
              <a:buFontTx/>
              <a:buChar char="•"/>
            </a:pPr>
            <a:r>
              <a:rPr lang="en-US" b="1" dirty="0" smtClean="0"/>
              <a:t>Institutional set-up (e.g. policies, systems and guidelines) and mindsets not fit-for purpose</a:t>
            </a:r>
            <a:r>
              <a:rPr lang="en-US" b="1" baseline="0" dirty="0" smtClean="0"/>
              <a:t> </a:t>
            </a:r>
            <a:r>
              <a:rPr lang="en-US" baseline="0" dirty="0" smtClean="0"/>
              <a:t>– the current humanitarian system is largely designed for single sector, in-kind humanitarian assistance. </a:t>
            </a:r>
            <a:endParaRPr lang="en-GB" dirty="0" smtClean="0"/>
          </a:p>
          <a:p>
            <a:pPr>
              <a:buFontTx/>
              <a:buChar char="•"/>
            </a:pPr>
            <a:r>
              <a:rPr lang="en-US" b="1" dirty="0" smtClean="0"/>
              <a:t>Limited institutional capacity (confidence, skills and tools) across different sectors to deliver CTP to appropriate quality. </a:t>
            </a:r>
            <a:endParaRPr lang="en-GB" b="1" dirty="0" smtClean="0"/>
          </a:p>
          <a:p>
            <a:pPr>
              <a:buFontTx/>
              <a:buChar char="•"/>
            </a:pPr>
            <a:r>
              <a:rPr lang="en-US" b="1" dirty="0" smtClean="0"/>
              <a:t>Lack of Preparedness to implement using CTP </a:t>
            </a:r>
            <a:r>
              <a:rPr lang="en-US" dirty="0" smtClean="0"/>
              <a:t>– for instance, lack of contingency planning and connection into existing Disaster</a:t>
            </a:r>
            <a:r>
              <a:rPr lang="en-US" baseline="0" dirty="0" smtClean="0"/>
              <a:t> Risk and Reduction Strategies. </a:t>
            </a:r>
            <a:endParaRPr lang="en-GB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423140-C0C3-4E52-B762-EBA180A58531}" type="slidenum">
              <a:rPr lang="en-GB" altLang="fr-FR" smtClean="0"/>
              <a:pPr/>
              <a:t>17</a:t>
            </a:fld>
            <a:endParaRPr lang="en-GB" altLang="fr-FR" smtClean="0"/>
          </a:p>
        </p:txBody>
      </p:sp>
    </p:spTree>
    <p:extLst>
      <p:ext uri="{BB962C8B-B14F-4D97-AF65-F5344CB8AC3E}">
        <p14:creationId xmlns:p14="http://schemas.microsoft.com/office/powerpoint/2010/main" val="4147468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B8338C4-64D5-4EA9-AB91-9D1AB76FE7FA}" type="slidenum">
              <a:rPr lang="de-CH" altLang="es-BO" smtClean="0"/>
              <a:pPr eaLnBrk="1" hangingPunct="1">
                <a:spcBef>
                  <a:spcPct val="0"/>
                </a:spcBef>
              </a:pPr>
              <a:t>24</a:t>
            </a:fld>
            <a:endParaRPr lang="de-CH" altLang="es-BO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de-DE" altLang="es-BO" sz="19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9300" y="228600"/>
            <a:ext cx="8394700" cy="652463"/>
          </a:xfrm>
          <a:noFill/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8974" y="1079500"/>
            <a:ext cx="8213725" cy="5497513"/>
          </a:xfrm>
        </p:spPr>
        <p:txBody>
          <a:bodyPr/>
          <a:lstStyle>
            <a:lvl1pPr>
              <a:buClr>
                <a:srgbClr val="C00000"/>
              </a:buClr>
              <a:defRPr sz="2800"/>
            </a:lvl1pPr>
            <a:lvl2pPr>
              <a:buClr>
                <a:srgbClr val="C00000"/>
              </a:buClr>
              <a:defRPr sz="2400"/>
            </a:lvl2pPr>
            <a:lvl3pPr>
              <a:buClr>
                <a:srgbClr val="C00000"/>
              </a:buClr>
              <a:defRPr sz="2000"/>
            </a:lvl3pPr>
            <a:lvl4pPr>
              <a:buClr>
                <a:srgbClr val="C00000"/>
              </a:buClr>
              <a:defRPr sz="1800"/>
            </a:lvl4pPr>
            <a:lvl5pPr>
              <a:buClr>
                <a:srgbClr val="C00000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pic>
        <p:nvPicPr>
          <p:cNvPr id="5" name="Picture 2" descr="logo_CH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00" y="312429"/>
            <a:ext cx="408484" cy="47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5383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803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57701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577013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54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602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866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083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120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495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206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101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749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chemeClr val="accent2"/>
          </a:solidFill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8588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800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338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121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9300" y="228600"/>
            <a:ext cx="8394700" cy="652463"/>
          </a:xfrm>
          <a:noFill/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8974" y="1079500"/>
            <a:ext cx="8213725" cy="5497513"/>
          </a:xfrm>
        </p:spPr>
        <p:txBody>
          <a:bodyPr/>
          <a:lstStyle>
            <a:lvl1pPr>
              <a:buClr>
                <a:srgbClr val="C00000"/>
              </a:buClr>
              <a:defRPr sz="2800"/>
            </a:lvl1pPr>
            <a:lvl2pPr>
              <a:buClr>
                <a:srgbClr val="C00000"/>
              </a:buClr>
              <a:defRPr sz="2400"/>
            </a:lvl2pPr>
            <a:lvl3pPr>
              <a:buClr>
                <a:srgbClr val="C00000"/>
              </a:buClr>
              <a:defRPr sz="2000"/>
            </a:lvl3pPr>
            <a:lvl4pPr>
              <a:buClr>
                <a:srgbClr val="C00000"/>
              </a:buClr>
              <a:defRPr sz="1800"/>
            </a:lvl4pPr>
            <a:lvl5pPr>
              <a:buClr>
                <a:srgbClr val="C00000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416164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0700" y="304800"/>
            <a:ext cx="7277100" cy="652463"/>
          </a:xfrm>
          <a:noFill/>
        </p:spPr>
        <p:txBody>
          <a:bodyPr/>
          <a:lstStyle>
            <a:lvl1pPr>
              <a:defRPr sz="3200">
                <a:solidFill>
                  <a:srgbClr val="C00000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000" y="1371600"/>
            <a:ext cx="8528050" cy="5205413"/>
          </a:xfrm>
        </p:spPr>
        <p:txBody>
          <a:bodyPr/>
          <a:lstStyle>
            <a:lvl1pPr>
              <a:buClr>
                <a:srgbClr val="C00000"/>
              </a:buClr>
              <a:defRPr sz="2800" b="0"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en-US" noProof="0" dirty="0" err="1" smtClean="0"/>
              <a:t>Textmasterformate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41333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4321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354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69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264298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dirty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5569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65246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durch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5575" y="1079500"/>
            <a:ext cx="8880475" cy="549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durch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  <p:pic>
        <p:nvPicPr>
          <p:cNvPr id="4" name="Picture 2" descr="logo_CH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400" y="378489"/>
            <a:ext cx="408484" cy="47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60" r:id="rId3"/>
    <p:sldLayoutId id="2147483650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marL="87313" indent="-87313" algn="l" rtl="0" eaLnBrk="0" fontAlgn="base" hangingPunct="0">
        <a:spcBef>
          <a:spcPct val="1000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marL="87313" indent="-87313" algn="l" rtl="0" eaLnBrk="0" fontAlgn="base" hangingPunct="0">
        <a:spcBef>
          <a:spcPct val="1000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marL="87313" indent="-87313" algn="l" rtl="0" eaLnBrk="0" fontAlgn="base" hangingPunct="0">
        <a:spcBef>
          <a:spcPct val="1000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marL="87313" indent="-87313" algn="l" rtl="0" eaLnBrk="0" fontAlgn="base" hangingPunct="0">
        <a:spcBef>
          <a:spcPct val="1000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marL="87313" indent="-87313" algn="l" rtl="0" eaLnBrk="0" fontAlgn="base" hangingPunct="0">
        <a:spcBef>
          <a:spcPct val="1000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544513" algn="l" rtl="0" fontAlgn="base">
        <a:spcBef>
          <a:spcPct val="1000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1001713" algn="l" rtl="0" fontAlgn="base">
        <a:spcBef>
          <a:spcPct val="1000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458913" algn="l" rtl="0" fontAlgn="base">
        <a:spcBef>
          <a:spcPct val="1000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916113" algn="l" rtl="0" fontAlgn="base">
        <a:spcBef>
          <a:spcPct val="1000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10000"/>
        </a:spcBef>
        <a:spcAft>
          <a:spcPct val="0"/>
        </a:spcAft>
        <a:buClr>
          <a:srgbClr val="7030A0"/>
        </a:buClr>
        <a:buFont typeface="Wingdings" pitchFamily="2" charset="2"/>
        <a:buChar char="§"/>
        <a:defRPr sz="3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0000"/>
        </a:lnSpc>
        <a:spcBef>
          <a:spcPct val="10000"/>
        </a:spcBef>
        <a:spcAft>
          <a:spcPct val="0"/>
        </a:spcAft>
        <a:buClr>
          <a:srgbClr val="7030A0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110000"/>
        </a:lnSpc>
        <a:spcBef>
          <a:spcPct val="10000"/>
        </a:spcBef>
        <a:spcAft>
          <a:spcPct val="0"/>
        </a:spcAft>
        <a:buClr>
          <a:srgbClr val="7030A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110000"/>
        </a:lnSpc>
        <a:spcBef>
          <a:spcPct val="10000"/>
        </a:spcBef>
        <a:spcAft>
          <a:spcPct val="0"/>
        </a:spcAft>
        <a:buClr>
          <a:srgbClr val="7030A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SzPct val="110000"/>
        <a:buChar char="-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0"/>
        </a:spcBef>
        <a:spcAft>
          <a:spcPct val="0"/>
        </a:spcAft>
        <a:buClr>
          <a:schemeClr val="tx1"/>
        </a:buClr>
        <a:buSzPct val="110000"/>
        <a:buChar char="-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0"/>
        </a:spcBef>
        <a:spcAft>
          <a:spcPct val="0"/>
        </a:spcAft>
        <a:buClr>
          <a:schemeClr val="tx1"/>
        </a:buClr>
        <a:buSzPct val="110000"/>
        <a:buChar char="-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0"/>
        </a:spcBef>
        <a:spcAft>
          <a:spcPct val="0"/>
        </a:spcAft>
        <a:buClr>
          <a:schemeClr val="tx1"/>
        </a:buClr>
        <a:buSzPct val="110000"/>
        <a:buChar char="-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0"/>
        </a:spcBef>
        <a:spcAft>
          <a:spcPct val="0"/>
        </a:spcAft>
        <a:buClr>
          <a:schemeClr val="tx1"/>
        </a:buClr>
        <a:buSzPct val="110000"/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09B19-08DB-4EBD-B14E-9D9FE75A8F22}" type="datetimeFigureOut">
              <a:rPr lang="en-GB" smtClean="0"/>
              <a:t>15/10/2015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7B2C6-F0A0-48B1-9975-1DEDF093AD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524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hvpzyDJfi8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WXCCFt8QemQ" TargetMode="Externa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s://www.icrc.org/eng/assets/files/publications/icrc-002-4199.pdf" TargetMode="Externa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emma-toolkit.org/" TargetMode="External"/><Relationship Id="rId2" Type="http://schemas.openxmlformats.org/officeDocument/2006/relationships/hyperlink" Target="https://www.icrc.org/eng/assets/files/publications/icrc-002-4200.pdf" TargetMode="Externa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hlearning.org/cash-and-protection/protection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://goo.gl/rSGcwf" TargetMode="External"/><Relationship Id="rId13" Type="http://schemas.openxmlformats.org/officeDocument/2006/relationships/hyperlink" Target="https://goo.gl/ooeoOM" TargetMode="External"/><Relationship Id="rId18" Type="http://schemas.openxmlformats.org/officeDocument/2006/relationships/hyperlink" Target="http://goo.gl/vu05DM" TargetMode="External"/><Relationship Id="rId3" Type="http://schemas.openxmlformats.org/officeDocument/2006/relationships/hyperlink" Target="http://goo.gl/bAqSzO" TargetMode="External"/><Relationship Id="rId7" Type="http://schemas.openxmlformats.org/officeDocument/2006/relationships/hyperlink" Target="http://goo.gl/6NpMLz" TargetMode="External"/><Relationship Id="rId12" Type="http://schemas.openxmlformats.org/officeDocument/2006/relationships/hyperlink" Target="http://goo.gl/xvDOLm" TargetMode="External"/><Relationship Id="rId17" Type="http://schemas.openxmlformats.org/officeDocument/2006/relationships/hyperlink" Target="http://goo.gl/OEN7wJ" TargetMode="External"/><Relationship Id="rId2" Type="http://schemas.openxmlformats.org/officeDocument/2006/relationships/hyperlink" Target="http://goo.gl/uw8rav" TargetMode="External"/><Relationship Id="rId16" Type="http://schemas.openxmlformats.org/officeDocument/2006/relationships/hyperlink" Target="http://goo.gl/TkilSi" TargetMode="External"/><Relationship Id="rId20" Type="http://schemas.openxmlformats.org/officeDocument/2006/relationships/hyperlink" Target="https://goo.gl/Kqz4w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goo.gl/IJje9p" TargetMode="External"/><Relationship Id="rId11" Type="http://schemas.openxmlformats.org/officeDocument/2006/relationships/hyperlink" Target="http://goo.gl/d8GNXD" TargetMode="External"/><Relationship Id="rId5" Type="http://schemas.openxmlformats.org/officeDocument/2006/relationships/hyperlink" Target="http://goo.gl/BSMr47" TargetMode="External"/><Relationship Id="rId15" Type="http://schemas.openxmlformats.org/officeDocument/2006/relationships/hyperlink" Target="http://goo.gl/phZPWv" TargetMode="External"/><Relationship Id="rId10" Type="http://schemas.openxmlformats.org/officeDocument/2006/relationships/hyperlink" Target="http://goo.gl/0RHVpU" TargetMode="External"/><Relationship Id="rId19" Type="http://schemas.openxmlformats.org/officeDocument/2006/relationships/hyperlink" Target="http://goo.gl/QWzPnW" TargetMode="External"/><Relationship Id="rId4" Type="http://schemas.openxmlformats.org/officeDocument/2006/relationships/hyperlink" Target="http://goo.gl/iunD1Z" TargetMode="External"/><Relationship Id="rId9" Type="http://schemas.openxmlformats.org/officeDocument/2006/relationships/hyperlink" Target="https://goo.gl/8NbdCe" TargetMode="External"/><Relationship Id="rId14" Type="http://schemas.openxmlformats.org/officeDocument/2006/relationships/hyperlink" Target="http://goo.gl/DkF5Rw" TargetMode="Externa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ash-atlas.org/" TargetMode="External"/><Relationship Id="rId13" Type="http://schemas.openxmlformats.org/officeDocument/2006/relationships/hyperlink" Target="https://goo.gl/AS31pr" TargetMode="External"/><Relationship Id="rId3" Type="http://schemas.openxmlformats.org/officeDocument/2006/relationships/hyperlink" Target="http://ec.europa.eu/echo/what/humanitarian-aid/cash-and-vouchers_en" TargetMode="External"/><Relationship Id="rId7" Type="http://schemas.openxmlformats.org/officeDocument/2006/relationships/hyperlink" Target="http://www.cashlearning.org/resources/tools" TargetMode="External"/><Relationship Id="rId12" Type="http://schemas.openxmlformats.org/officeDocument/2006/relationships/hyperlink" Target="http://goo.gl/LK4vWP" TargetMode="External"/><Relationship Id="rId2" Type="http://schemas.openxmlformats.org/officeDocument/2006/relationships/hyperlink" Target="https://www.shareweb.ch/site/Cash-Transfer-Programming/Pages/default.aspx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cashlearning.org/english/home" TargetMode="External"/><Relationship Id="rId11" Type="http://schemas.openxmlformats.org/officeDocument/2006/relationships/hyperlink" Target="https://goo.gl/8Mt7G5" TargetMode="External"/><Relationship Id="rId5" Type="http://schemas.openxmlformats.org/officeDocument/2006/relationships/hyperlink" Target="http://www.odi.org/projects/498-cash-transfers" TargetMode="External"/><Relationship Id="rId15" Type="http://schemas.openxmlformats.org/officeDocument/2006/relationships/hyperlink" Target="http://www.unocha.org/philippines/about-ocha-philippines/cash-transfer-programming" TargetMode="External"/><Relationship Id="rId10" Type="http://schemas.openxmlformats.org/officeDocument/2006/relationships/hyperlink" Target="https://givedirectly.org/" TargetMode="External"/><Relationship Id="rId4" Type="http://schemas.openxmlformats.org/officeDocument/2006/relationships/hyperlink" Target="http://www.wfp.org/cash-and-vouchers" TargetMode="External"/><Relationship Id="rId9" Type="http://schemas.openxmlformats.org/officeDocument/2006/relationships/hyperlink" Target="http://goo.gl/9F25Sk" TargetMode="External"/><Relationship Id="rId14" Type="http://schemas.openxmlformats.org/officeDocument/2006/relationships/hyperlink" Target="https://goo.gl/4m5iFe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740229" y="1054100"/>
            <a:ext cx="7844213" cy="2202500"/>
          </a:xfrm>
          <a:noFill/>
        </p:spPr>
        <p:txBody>
          <a:bodyPr/>
          <a:lstStyle/>
          <a:p>
            <a:pPr marL="0" indent="87313" algn="ctr" eaLnBrk="1" hangingPunct="1"/>
            <a:r>
              <a:rPr lang="en-GB" sz="3800" b="0" dirty="0" smtClean="0">
                <a:solidFill>
                  <a:srgbClr val="C00000"/>
                </a:solidFill>
              </a:rPr>
              <a:t/>
            </a:r>
            <a:br>
              <a:rPr lang="en-GB" sz="3800" b="0" dirty="0" smtClean="0">
                <a:solidFill>
                  <a:srgbClr val="C00000"/>
                </a:solidFill>
              </a:rPr>
            </a:br>
            <a:r>
              <a:rPr lang="en-GB" dirty="0" smtClean="0">
                <a:solidFill>
                  <a:srgbClr val="C00000"/>
                </a:solidFill>
              </a:rPr>
              <a:t>Why NOT Cash?</a:t>
            </a:r>
            <a:r>
              <a:rPr lang="en-GB" sz="3200" b="0" dirty="0" smtClean="0">
                <a:solidFill>
                  <a:srgbClr val="C00000"/>
                </a:solidFill>
              </a:rPr>
              <a:t/>
            </a:r>
            <a:br>
              <a:rPr lang="en-GB" sz="3200" b="0" dirty="0" smtClean="0">
                <a:solidFill>
                  <a:srgbClr val="C00000"/>
                </a:solidFill>
              </a:rPr>
            </a:br>
            <a:r>
              <a:rPr lang="en-GB" sz="3200" b="0" dirty="0" smtClean="0">
                <a:solidFill>
                  <a:srgbClr val="C00000"/>
                </a:solidFill>
              </a:rPr>
              <a:t/>
            </a:r>
            <a:br>
              <a:rPr lang="en-GB" sz="3200" b="0" dirty="0" smtClean="0">
                <a:solidFill>
                  <a:srgbClr val="C00000"/>
                </a:solidFill>
              </a:rPr>
            </a:br>
            <a:r>
              <a:rPr lang="en-GB" sz="3200" b="0" dirty="0" smtClean="0">
                <a:solidFill>
                  <a:srgbClr val="C00000"/>
                </a:solidFill>
              </a:rPr>
              <a:t>Introduction </a:t>
            </a:r>
            <a:r>
              <a:rPr lang="en-GB" sz="3200" b="0" dirty="0">
                <a:solidFill>
                  <a:srgbClr val="C00000"/>
                </a:solidFill>
              </a:rPr>
              <a:t>to </a:t>
            </a:r>
            <a:r>
              <a:rPr lang="en-GB" sz="3200" dirty="0">
                <a:solidFill>
                  <a:srgbClr val="C00000"/>
                </a:solidFill>
              </a:rPr>
              <a:t>Cash Transfer </a:t>
            </a:r>
            <a:r>
              <a:rPr lang="en-GB" sz="3200" dirty="0" smtClean="0">
                <a:solidFill>
                  <a:srgbClr val="C00000"/>
                </a:solidFill>
              </a:rPr>
              <a:t>Programming</a:t>
            </a:r>
            <a:r>
              <a:rPr lang="en-GB" sz="3200" b="0" dirty="0" smtClean="0">
                <a:solidFill>
                  <a:srgbClr val="C00000"/>
                </a:solidFill>
              </a:rPr>
              <a:t> and </a:t>
            </a:r>
            <a:r>
              <a:rPr lang="en-GB" sz="3200" dirty="0">
                <a:solidFill>
                  <a:srgbClr val="C00000"/>
                </a:solidFill>
              </a:rPr>
              <a:t>Response </a:t>
            </a:r>
            <a:r>
              <a:rPr lang="en-GB" sz="3200" dirty="0" smtClean="0">
                <a:solidFill>
                  <a:srgbClr val="C00000"/>
                </a:solidFill>
              </a:rPr>
              <a:t>Analysis </a:t>
            </a: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2801258" y="4621516"/>
            <a:ext cx="5826727" cy="72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§"/>
              <a:defRPr sz="3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§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100000"/>
              </a:lnSpc>
              <a:spcAft>
                <a:spcPts val="600"/>
              </a:spcAft>
              <a:buNone/>
            </a:pPr>
            <a:r>
              <a:rPr lang="de-CH" sz="2400" b="0" dirty="0"/>
              <a:t>SDC </a:t>
            </a:r>
            <a:r>
              <a:rPr lang="de-CH" sz="2400" b="0" dirty="0" smtClean="0"/>
              <a:t>Programme Officer Cash Training</a:t>
            </a:r>
          </a:p>
          <a:p>
            <a:pPr marL="0" indent="0" eaLnBrk="1" hangingPunct="1">
              <a:lnSpc>
                <a:spcPct val="100000"/>
              </a:lnSpc>
              <a:spcAft>
                <a:spcPts val="600"/>
              </a:spcAft>
              <a:buNone/>
            </a:pPr>
            <a:r>
              <a:rPr lang="de-CH" sz="2400" b="0" dirty="0" smtClean="0"/>
              <a:t>15 </a:t>
            </a:r>
            <a:r>
              <a:rPr lang="de-CH" sz="2400" b="0" dirty="0" err="1" smtClean="0"/>
              <a:t>October</a:t>
            </a:r>
            <a:r>
              <a:rPr lang="de-CH" sz="2400" b="0" dirty="0" smtClean="0"/>
              <a:t> 2015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endParaRPr lang="de-CH" sz="2400" b="0" kern="0" dirty="0"/>
          </a:p>
        </p:txBody>
      </p:sp>
      <p:pic>
        <p:nvPicPr>
          <p:cNvPr id="5" name="Picture 4" descr="http://www.ukpreppersguide.co.uk/wp-content/uploads/2013/04/swiss-army-knife-army-ch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602" y="4172757"/>
            <a:ext cx="1897342" cy="194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2910115" y="5877000"/>
            <a:ext cx="5826727" cy="72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§"/>
              <a:defRPr sz="3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§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100000"/>
              </a:lnSpc>
              <a:buNone/>
            </a:pPr>
            <a:r>
              <a:rPr lang="de-CH" sz="2000" b="0" dirty="0" smtClean="0"/>
              <a:t>André Dürr, Programme Officer CTP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endParaRPr lang="de-CH" sz="2000" b="0" kern="0" dirty="0"/>
          </a:p>
        </p:txBody>
      </p:sp>
    </p:spTree>
    <p:extLst>
      <p:ext uri="{BB962C8B-B14F-4D97-AF65-F5344CB8AC3E}">
        <p14:creationId xmlns:p14="http://schemas.microsoft.com/office/powerpoint/2010/main" val="395397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Conditionality</a:t>
            </a:r>
            <a:endParaRPr lang="de-DE" dirty="0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217" y="1050472"/>
            <a:ext cx="8568869" cy="5497513"/>
          </a:xfrm>
        </p:spPr>
        <p:txBody>
          <a:bodyPr/>
          <a:lstStyle/>
          <a:p>
            <a:pPr eaLnBrk="1" hangingPunct="1"/>
            <a:r>
              <a:rPr lang="en-US" sz="2600" dirty="0" smtClean="0">
                <a:solidFill>
                  <a:srgbClr val="C00000"/>
                </a:solidFill>
              </a:rPr>
              <a:t>Unconditional cash transfer</a:t>
            </a:r>
          </a:p>
          <a:p>
            <a:pPr lvl="1" eaLnBrk="1" hangingPunct="1"/>
            <a:r>
              <a:rPr lang="en-US" sz="2400" dirty="0" smtClean="0"/>
              <a:t>People do not have to do anything to receive the transfer</a:t>
            </a:r>
          </a:p>
          <a:p>
            <a:pPr eaLnBrk="1" hangingPunct="1"/>
            <a:r>
              <a:rPr lang="en-US" sz="2600" dirty="0" smtClean="0">
                <a:solidFill>
                  <a:srgbClr val="C00000"/>
                </a:solidFill>
              </a:rPr>
              <a:t>Conditional cash transfer</a:t>
            </a:r>
          </a:p>
          <a:p>
            <a:pPr lvl="1" eaLnBrk="1" hangingPunct="1"/>
            <a:r>
              <a:rPr lang="en-US" sz="2400" dirty="0" smtClean="0"/>
              <a:t>People have to </a:t>
            </a:r>
            <a:r>
              <a:rPr lang="en-US" sz="2400" u="sng" dirty="0" smtClean="0"/>
              <a:t>do</a:t>
            </a:r>
            <a:r>
              <a:rPr lang="en-US" sz="2400" dirty="0" smtClean="0"/>
              <a:t> something to receive the transfer</a:t>
            </a:r>
          </a:p>
          <a:p>
            <a:pPr lvl="1" eaLnBrk="1" hangingPunct="1"/>
            <a:r>
              <a:rPr lang="en-US" sz="2400" dirty="0" smtClean="0"/>
              <a:t>Examples for conditionality?</a:t>
            </a:r>
          </a:p>
          <a:p>
            <a:pPr lvl="1" eaLnBrk="1" hangingPunct="1"/>
            <a:r>
              <a:rPr lang="en-US" sz="2400" dirty="0" smtClean="0"/>
              <a:t>Conditionality vs targeting</a:t>
            </a:r>
          </a:p>
          <a:p>
            <a:pPr eaLnBrk="1" hangingPunct="1"/>
            <a:r>
              <a:rPr lang="en-US" sz="2600" dirty="0" smtClean="0"/>
              <a:t>When does it make sense to introduce conditionality?</a:t>
            </a:r>
          </a:p>
          <a:p>
            <a:pPr marL="0" indent="0" eaLnBrk="1" hangingPunct="1">
              <a:buNone/>
            </a:pPr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366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Restriction</a:t>
            </a:r>
            <a:endParaRPr lang="de-DE" dirty="0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217" y="1050472"/>
            <a:ext cx="8568869" cy="5497513"/>
          </a:xfrm>
        </p:spPr>
        <p:txBody>
          <a:bodyPr/>
          <a:lstStyle/>
          <a:p>
            <a:pPr eaLnBrk="1" hangingPunct="1"/>
            <a:r>
              <a:rPr lang="en-US" sz="2600" dirty="0" smtClean="0">
                <a:solidFill>
                  <a:srgbClr val="C00000"/>
                </a:solidFill>
              </a:rPr>
              <a:t>Unrestricted cash transfer</a:t>
            </a:r>
          </a:p>
          <a:p>
            <a:pPr lvl="1" eaLnBrk="1" hangingPunct="1"/>
            <a:r>
              <a:rPr lang="en-US" sz="2400" dirty="0" smtClean="0"/>
              <a:t>Transfer can be spent on </a:t>
            </a:r>
            <a:r>
              <a:rPr lang="en-US" sz="2400" u="sng" dirty="0" smtClean="0"/>
              <a:t>anything</a:t>
            </a:r>
          </a:p>
          <a:p>
            <a:pPr eaLnBrk="1" hangingPunct="1"/>
            <a:r>
              <a:rPr lang="en-US" sz="2600" dirty="0" smtClean="0">
                <a:solidFill>
                  <a:srgbClr val="C00000"/>
                </a:solidFill>
              </a:rPr>
              <a:t>Restricted cash transfer</a:t>
            </a:r>
          </a:p>
          <a:p>
            <a:pPr lvl="1" eaLnBrk="1" hangingPunct="1"/>
            <a:r>
              <a:rPr lang="en-US" sz="2400" dirty="0" smtClean="0"/>
              <a:t>How the transfer can be spent is restricted</a:t>
            </a:r>
          </a:p>
          <a:p>
            <a:pPr lvl="1" eaLnBrk="1" hangingPunct="1"/>
            <a:r>
              <a:rPr lang="en-US" sz="2400" dirty="0" smtClean="0"/>
              <a:t>Two ways to restrict spending:</a:t>
            </a:r>
          </a:p>
          <a:p>
            <a:pPr marL="1371600" lvl="2" indent="-457200" eaLnBrk="1" hangingPunct="1">
              <a:buFont typeface="+mj-lt"/>
              <a:buAutoNum type="arabicPeriod"/>
            </a:pPr>
            <a:r>
              <a:rPr lang="en-US" dirty="0" smtClean="0"/>
              <a:t>Vouchers</a:t>
            </a:r>
          </a:p>
          <a:p>
            <a:pPr marL="1371600" lvl="2" indent="-457200" eaLnBrk="1" hangingPunct="1">
              <a:buFont typeface="+mj-lt"/>
              <a:buAutoNum type="arabicPeriod"/>
            </a:pPr>
            <a:r>
              <a:rPr lang="en-US" dirty="0"/>
              <a:t>C</a:t>
            </a:r>
            <a:r>
              <a:rPr lang="en-US" dirty="0" smtClean="0"/>
              <a:t>ash in instalment</a:t>
            </a:r>
          </a:p>
          <a:p>
            <a:pPr eaLnBrk="1" hangingPunct="1"/>
            <a:r>
              <a:rPr lang="en-US" sz="2600" dirty="0" smtClean="0"/>
              <a:t>When does it make sense to introduce restriction?</a:t>
            </a:r>
          </a:p>
          <a:p>
            <a:pPr marL="0" indent="0" eaLnBrk="1" hangingPunct="1">
              <a:buNone/>
            </a:pPr>
            <a:endParaRPr lang="en-US" sz="2400" dirty="0" smtClean="0"/>
          </a:p>
          <a:p>
            <a:pPr marL="0" indent="0" eaLnBrk="1" hangingPunct="1">
              <a:buNone/>
            </a:pPr>
            <a:r>
              <a:rPr lang="en-US" sz="2600" dirty="0" smtClean="0"/>
              <a:t>WFP provides cash to cover food expenses:</a:t>
            </a:r>
          </a:p>
          <a:p>
            <a:pPr eaLnBrk="1" hangingPunct="1"/>
            <a:r>
              <a:rPr lang="en-US" sz="2400" dirty="0" smtClean="0"/>
              <a:t>Unconditional/conditional</a:t>
            </a:r>
            <a:r>
              <a:rPr lang="en-US" sz="2400" dirty="0"/>
              <a:t>?</a:t>
            </a:r>
            <a:r>
              <a:rPr lang="en-US" sz="2400" dirty="0" smtClean="0"/>
              <a:t> Unrestricted/restricted?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770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101013" y="6237288"/>
            <a:ext cx="585787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endParaRPr lang="en-US" altLang="es-BO" sz="900" smtClean="0">
              <a:solidFill>
                <a:srgbClr val="85B6B7"/>
              </a:solidFill>
            </a:endParaRPr>
          </a:p>
          <a:p>
            <a:pPr eaLnBrk="1" hangingPunct="1">
              <a:buClrTx/>
              <a:buNone/>
            </a:pPr>
            <a:fld id="{5403E028-4FB9-4ECC-9DED-06DDBCB3652B}" type="slidenum">
              <a:rPr lang="en-US" altLang="es-BO" sz="900" smtClean="0">
                <a:solidFill>
                  <a:srgbClr val="85B6B7"/>
                </a:solidFill>
              </a:rPr>
              <a:pPr eaLnBrk="1" hangingPunct="1">
                <a:buClrTx/>
                <a:buNone/>
              </a:pPr>
              <a:t>12</a:t>
            </a:fld>
            <a:endParaRPr lang="en-US" altLang="es-BO" sz="900" smtClean="0">
              <a:solidFill>
                <a:srgbClr val="85B6B7"/>
              </a:solidFill>
            </a:endParaRPr>
          </a:p>
        </p:txBody>
      </p:sp>
      <p:sp>
        <p:nvSpPr>
          <p:cNvPr id="5" name="Curved Down Arrow 4"/>
          <p:cNvSpPr/>
          <p:nvPr/>
        </p:nvSpPr>
        <p:spPr>
          <a:xfrm>
            <a:off x="1657350" y="2368550"/>
            <a:ext cx="3979863" cy="911225"/>
          </a:xfrm>
          <a:prstGeom prst="curvedDownArrow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kern="0">
              <a:solidFill>
                <a:sysClr val="window" lastClr="FFFFFF"/>
              </a:solidFill>
              <a:latin typeface="Calibri"/>
              <a:cs typeface="+mn-cs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822825" y="3517900"/>
            <a:ext cx="1044575" cy="1030288"/>
            <a:chOff x="0" y="0"/>
            <a:chExt cx="986399" cy="835372"/>
          </a:xfrm>
        </p:grpSpPr>
        <p:grpSp>
          <p:nvGrpSpPr>
            <p:cNvPr id="11303" name="Group 6"/>
            <p:cNvGrpSpPr>
              <a:grpSpLocks/>
            </p:cNvGrpSpPr>
            <p:nvPr/>
          </p:nvGrpSpPr>
          <p:grpSpPr bwMode="auto">
            <a:xfrm>
              <a:off x="226254" y="0"/>
              <a:ext cx="300608" cy="720081"/>
              <a:chOff x="226254" y="0"/>
              <a:chExt cx="986408" cy="2736304"/>
            </a:xfrm>
          </p:grpSpPr>
          <p:cxnSp>
            <p:nvCxnSpPr>
              <p:cNvPr id="11328" name="Straight Connector 32"/>
              <p:cNvCxnSpPr>
                <a:cxnSpLocks noChangeShapeType="1"/>
              </p:cNvCxnSpPr>
              <p:nvPr/>
            </p:nvCxnSpPr>
            <p:spPr bwMode="auto">
              <a:xfrm>
                <a:off x="755461" y="1728192"/>
                <a:ext cx="457201" cy="1008112"/>
              </a:xfrm>
              <a:prstGeom prst="line">
                <a:avLst/>
              </a:prstGeom>
              <a:noFill/>
              <a:ln w="222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1329" name="Group 33"/>
              <p:cNvGrpSpPr>
                <a:grpSpLocks/>
              </p:cNvGrpSpPr>
              <p:nvPr/>
            </p:nvGrpSpPr>
            <p:grpSpPr bwMode="auto">
              <a:xfrm>
                <a:off x="226254" y="0"/>
                <a:ext cx="986408" cy="2736304"/>
                <a:chOff x="226254" y="0"/>
                <a:chExt cx="986408" cy="2736304"/>
              </a:xfrm>
            </p:grpSpPr>
            <p:sp>
              <p:nvSpPr>
                <p:cNvPr id="35" name="Oval 34"/>
                <p:cNvSpPr/>
                <p:nvPr/>
              </p:nvSpPr>
              <p:spPr>
                <a:xfrm>
                  <a:off x="300395" y="0"/>
                  <a:ext cx="910030" cy="914662"/>
                </a:xfrm>
                <a:prstGeom prst="ellips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fontAlgn="auto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None/>
                    <a:defRPr/>
                  </a:pPr>
                  <a:r>
                    <a:rPr lang="en-GB" sz="1100" kern="0">
                      <a:solidFill>
                        <a:sysClr val="window" lastClr="FFFFFF"/>
                      </a:solidFill>
                      <a:latin typeface="Calibri"/>
                      <a:ea typeface="Times New Roman"/>
                      <a:cs typeface="Times New Roman"/>
                    </a:rPr>
                    <a:t> </a:t>
                  </a:r>
                  <a:endParaRPr lang="en-GB" sz="1100" kern="0">
                    <a:solidFill>
                      <a:sysClr val="window" lastClr="FFFFFF"/>
                    </a:solidFill>
                    <a:latin typeface="Calibri"/>
                    <a:ea typeface="SimSun"/>
                    <a:cs typeface="Times New Roman"/>
                  </a:endParaRPr>
                </a:p>
              </p:txBody>
            </p:sp>
            <p:cxnSp>
              <p:nvCxnSpPr>
                <p:cNvPr id="11331" name="Straight Connector 35"/>
                <p:cNvCxnSpPr>
                  <a:cxnSpLocks noChangeShapeType="1"/>
                  <a:stCxn id="35" idx="4"/>
                </p:cNvCxnSpPr>
                <p:nvPr/>
              </p:nvCxnSpPr>
              <p:spPr bwMode="auto">
                <a:xfrm>
                  <a:off x="755461" y="914400"/>
                  <a:ext cx="0" cy="813792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32" name="Straight Connector 36"/>
                <p:cNvCxnSpPr>
                  <a:cxnSpLocks noChangeShapeType="1"/>
                </p:cNvCxnSpPr>
                <p:nvPr/>
              </p:nvCxnSpPr>
              <p:spPr bwMode="auto">
                <a:xfrm flipH="1">
                  <a:off x="226254" y="1728192"/>
                  <a:ext cx="529207" cy="1008112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33" name="Straight Connector 37"/>
                <p:cNvCxnSpPr>
                  <a:cxnSpLocks noChangeShapeType="1"/>
                </p:cNvCxnSpPr>
                <p:nvPr/>
              </p:nvCxnSpPr>
              <p:spPr bwMode="auto">
                <a:xfrm>
                  <a:off x="755461" y="1152128"/>
                  <a:ext cx="406897" cy="576064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34" name="Straight Connector 38"/>
                <p:cNvCxnSpPr>
                  <a:cxnSpLocks noChangeShapeType="1"/>
                </p:cNvCxnSpPr>
                <p:nvPr/>
              </p:nvCxnSpPr>
              <p:spPr bwMode="auto">
                <a:xfrm flipH="1">
                  <a:off x="298261" y="1152128"/>
                  <a:ext cx="457201" cy="576064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1304" name="Group 7"/>
            <p:cNvGrpSpPr>
              <a:grpSpLocks/>
            </p:cNvGrpSpPr>
            <p:nvPr/>
          </p:nvGrpSpPr>
          <p:grpSpPr bwMode="auto">
            <a:xfrm>
              <a:off x="755457" y="65540"/>
              <a:ext cx="230942" cy="539597"/>
              <a:chOff x="755457" y="65540"/>
              <a:chExt cx="986404" cy="2736304"/>
            </a:xfrm>
          </p:grpSpPr>
          <p:cxnSp>
            <p:nvCxnSpPr>
              <p:cNvPr id="11321" name="Straight Connector 25"/>
              <p:cNvCxnSpPr>
                <a:cxnSpLocks noChangeShapeType="1"/>
              </p:cNvCxnSpPr>
              <p:nvPr/>
            </p:nvCxnSpPr>
            <p:spPr bwMode="auto">
              <a:xfrm>
                <a:off x="1284661" y="1793731"/>
                <a:ext cx="457200" cy="1008113"/>
              </a:xfrm>
              <a:prstGeom prst="line">
                <a:avLst/>
              </a:prstGeom>
              <a:noFill/>
              <a:ln w="222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1322" name="Group 26"/>
              <p:cNvGrpSpPr>
                <a:grpSpLocks/>
              </p:cNvGrpSpPr>
              <p:nvPr/>
            </p:nvGrpSpPr>
            <p:grpSpPr bwMode="auto">
              <a:xfrm>
                <a:off x="755457" y="65540"/>
                <a:ext cx="986404" cy="2736304"/>
                <a:chOff x="755457" y="65540"/>
                <a:chExt cx="986404" cy="2736304"/>
              </a:xfrm>
            </p:grpSpPr>
            <p:sp>
              <p:nvSpPr>
                <p:cNvPr id="28" name="Oval 27"/>
                <p:cNvSpPr/>
                <p:nvPr/>
              </p:nvSpPr>
              <p:spPr>
                <a:xfrm>
                  <a:off x="826246" y="66079"/>
                  <a:ext cx="915615" cy="913815"/>
                </a:xfrm>
                <a:prstGeom prst="ellipse">
                  <a:avLst/>
                </a:prstGeom>
                <a:noFill/>
                <a:ln w="22225" cap="flat" cmpd="sng" algn="ctr">
                  <a:solidFill>
                    <a:srgbClr val="FF00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fontAlgn="auto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None/>
                    <a:defRPr/>
                  </a:pPr>
                  <a:r>
                    <a:rPr lang="en-GB" sz="1100" kern="0">
                      <a:solidFill>
                        <a:sysClr val="window" lastClr="FFFFFF"/>
                      </a:solidFill>
                      <a:latin typeface="Calibri"/>
                      <a:ea typeface="Times New Roman"/>
                      <a:cs typeface="Times New Roman"/>
                    </a:rPr>
                    <a:t> </a:t>
                  </a:r>
                  <a:endParaRPr lang="en-GB" sz="1100" kern="0">
                    <a:solidFill>
                      <a:sysClr val="window" lastClr="FFFFFF"/>
                    </a:solidFill>
                    <a:latin typeface="Calibri"/>
                    <a:ea typeface="SimSun"/>
                    <a:cs typeface="Times New Roman"/>
                  </a:endParaRPr>
                </a:p>
              </p:txBody>
            </p:sp>
            <p:cxnSp>
              <p:nvCxnSpPr>
                <p:cNvPr id="11324" name="Straight Connector 28"/>
                <p:cNvCxnSpPr>
                  <a:cxnSpLocks noChangeShapeType="1"/>
                  <a:stCxn id="28" idx="4"/>
                </p:cNvCxnSpPr>
                <p:nvPr/>
              </p:nvCxnSpPr>
              <p:spPr bwMode="auto">
                <a:xfrm>
                  <a:off x="1284661" y="979940"/>
                  <a:ext cx="0" cy="813791"/>
                </a:xfrm>
                <a:prstGeom prst="line">
                  <a:avLst/>
                </a:prstGeom>
                <a:noFill/>
                <a:ln w="22225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25" name="Straight Connector 29"/>
                <p:cNvCxnSpPr>
                  <a:cxnSpLocks noChangeShapeType="1"/>
                </p:cNvCxnSpPr>
                <p:nvPr/>
              </p:nvCxnSpPr>
              <p:spPr bwMode="auto">
                <a:xfrm flipH="1">
                  <a:off x="755457" y="1793731"/>
                  <a:ext cx="529208" cy="1008113"/>
                </a:xfrm>
                <a:prstGeom prst="line">
                  <a:avLst/>
                </a:prstGeom>
                <a:noFill/>
                <a:ln w="22225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26" name="Straight Connector 30"/>
                <p:cNvCxnSpPr>
                  <a:cxnSpLocks noChangeShapeType="1"/>
                </p:cNvCxnSpPr>
                <p:nvPr/>
              </p:nvCxnSpPr>
              <p:spPr bwMode="auto">
                <a:xfrm>
                  <a:off x="1284661" y="1217669"/>
                  <a:ext cx="406898" cy="576062"/>
                </a:xfrm>
                <a:prstGeom prst="line">
                  <a:avLst/>
                </a:prstGeom>
                <a:noFill/>
                <a:ln w="22225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27" name="Straight Connector 31"/>
                <p:cNvCxnSpPr>
                  <a:cxnSpLocks noChangeShapeType="1"/>
                </p:cNvCxnSpPr>
                <p:nvPr/>
              </p:nvCxnSpPr>
              <p:spPr bwMode="auto">
                <a:xfrm flipH="1">
                  <a:off x="827461" y="1217669"/>
                  <a:ext cx="457200" cy="576062"/>
                </a:xfrm>
                <a:prstGeom prst="line">
                  <a:avLst/>
                </a:prstGeom>
                <a:noFill/>
                <a:ln w="22225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1305" name="Group 9"/>
            <p:cNvGrpSpPr>
              <a:grpSpLocks/>
            </p:cNvGrpSpPr>
            <p:nvPr/>
          </p:nvGrpSpPr>
          <p:grpSpPr bwMode="auto">
            <a:xfrm>
              <a:off x="776468" y="380585"/>
              <a:ext cx="161275" cy="454787"/>
              <a:chOff x="776468" y="380585"/>
              <a:chExt cx="986408" cy="2736304"/>
            </a:xfrm>
          </p:grpSpPr>
          <p:cxnSp>
            <p:nvCxnSpPr>
              <p:cNvPr id="11314" name="Straight Connector 18"/>
              <p:cNvCxnSpPr>
                <a:cxnSpLocks noChangeShapeType="1"/>
              </p:cNvCxnSpPr>
              <p:nvPr/>
            </p:nvCxnSpPr>
            <p:spPr bwMode="auto">
              <a:xfrm>
                <a:off x="1305676" y="2108778"/>
                <a:ext cx="457200" cy="1008111"/>
              </a:xfrm>
              <a:prstGeom prst="line">
                <a:avLst/>
              </a:prstGeom>
              <a:noFill/>
              <a:ln w="222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1315" name="Group 19"/>
              <p:cNvGrpSpPr>
                <a:grpSpLocks/>
              </p:cNvGrpSpPr>
              <p:nvPr/>
            </p:nvGrpSpPr>
            <p:grpSpPr bwMode="auto">
              <a:xfrm>
                <a:off x="776468" y="380585"/>
                <a:ext cx="986408" cy="2736304"/>
                <a:chOff x="776468" y="380585"/>
                <a:chExt cx="986408" cy="2736304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850177" y="383092"/>
                  <a:ext cx="916886" cy="913846"/>
                </a:xfrm>
                <a:prstGeom prst="ellips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fontAlgn="auto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None/>
                    <a:defRPr/>
                  </a:pPr>
                  <a:r>
                    <a:rPr lang="en-GB" sz="1100" kern="0">
                      <a:solidFill>
                        <a:sysClr val="window" lastClr="FFFFFF"/>
                      </a:solidFill>
                      <a:latin typeface="Calibri"/>
                      <a:ea typeface="Times New Roman"/>
                      <a:cs typeface="Times New Roman"/>
                    </a:rPr>
                    <a:t> </a:t>
                  </a:r>
                  <a:endParaRPr lang="en-GB" sz="1100" kern="0">
                    <a:solidFill>
                      <a:sysClr val="window" lastClr="FFFFFF"/>
                    </a:solidFill>
                    <a:latin typeface="Calibri"/>
                    <a:ea typeface="SimSun"/>
                    <a:cs typeface="Times New Roman"/>
                  </a:endParaRPr>
                </a:p>
              </p:txBody>
            </p:sp>
            <p:cxnSp>
              <p:nvCxnSpPr>
                <p:cNvPr id="11317" name="Straight Connector 21"/>
                <p:cNvCxnSpPr>
                  <a:cxnSpLocks noChangeShapeType="1"/>
                  <a:stCxn id="21" idx="4"/>
                </p:cNvCxnSpPr>
                <p:nvPr/>
              </p:nvCxnSpPr>
              <p:spPr bwMode="auto">
                <a:xfrm>
                  <a:off x="1305676" y="1294987"/>
                  <a:ext cx="0" cy="813791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18" name="Straight Connector 22"/>
                <p:cNvCxnSpPr>
                  <a:cxnSpLocks noChangeShapeType="1"/>
                </p:cNvCxnSpPr>
                <p:nvPr/>
              </p:nvCxnSpPr>
              <p:spPr bwMode="auto">
                <a:xfrm flipH="1">
                  <a:off x="776468" y="2108778"/>
                  <a:ext cx="529208" cy="1008111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19" name="Straight Connector 23"/>
                <p:cNvCxnSpPr>
                  <a:cxnSpLocks noChangeShapeType="1"/>
                </p:cNvCxnSpPr>
                <p:nvPr/>
              </p:nvCxnSpPr>
              <p:spPr bwMode="auto">
                <a:xfrm>
                  <a:off x="1305676" y="1532711"/>
                  <a:ext cx="406894" cy="576066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20" name="Straight Connector 24"/>
                <p:cNvCxnSpPr>
                  <a:cxnSpLocks noChangeShapeType="1"/>
                </p:cNvCxnSpPr>
                <p:nvPr/>
              </p:nvCxnSpPr>
              <p:spPr bwMode="auto">
                <a:xfrm flipH="1">
                  <a:off x="848481" y="1532711"/>
                  <a:ext cx="457200" cy="576066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1306" name="Group 10"/>
            <p:cNvGrpSpPr>
              <a:grpSpLocks/>
            </p:cNvGrpSpPr>
            <p:nvPr/>
          </p:nvGrpSpPr>
          <p:grpSpPr bwMode="auto">
            <a:xfrm>
              <a:off x="0" y="277180"/>
              <a:ext cx="223277" cy="434229"/>
              <a:chOff x="0" y="277180"/>
              <a:chExt cx="986408" cy="2736304"/>
            </a:xfrm>
          </p:grpSpPr>
          <p:cxnSp>
            <p:nvCxnSpPr>
              <p:cNvPr id="11307" name="Straight Connector 11"/>
              <p:cNvCxnSpPr>
                <a:cxnSpLocks noChangeShapeType="1"/>
              </p:cNvCxnSpPr>
              <p:nvPr/>
            </p:nvCxnSpPr>
            <p:spPr bwMode="auto">
              <a:xfrm>
                <a:off x="529207" y="2005373"/>
                <a:ext cx="457201" cy="1008111"/>
              </a:xfrm>
              <a:prstGeom prst="line">
                <a:avLst/>
              </a:prstGeom>
              <a:noFill/>
              <a:ln w="222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1308" name="Group 12"/>
              <p:cNvGrpSpPr>
                <a:grpSpLocks/>
              </p:cNvGrpSpPr>
              <p:nvPr/>
            </p:nvGrpSpPr>
            <p:grpSpPr bwMode="auto">
              <a:xfrm>
                <a:off x="0" y="277180"/>
                <a:ext cx="986408" cy="2736304"/>
                <a:chOff x="0" y="277180"/>
                <a:chExt cx="986408" cy="2736304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72853" y="274416"/>
                  <a:ext cx="913943" cy="916553"/>
                </a:xfrm>
                <a:prstGeom prst="ellips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fontAlgn="auto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None/>
                    <a:defRPr/>
                  </a:pPr>
                  <a:r>
                    <a:rPr lang="en-GB" sz="1100" kern="0">
                      <a:solidFill>
                        <a:sysClr val="window" lastClr="FFFFFF"/>
                      </a:solidFill>
                      <a:latin typeface="Calibri"/>
                      <a:ea typeface="Times New Roman"/>
                      <a:cs typeface="Times New Roman"/>
                    </a:rPr>
                    <a:t> </a:t>
                  </a:r>
                  <a:endParaRPr lang="en-GB" sz="1100" kern="0">
                    <a:solidFill>
                      <a:sysClr val="window" lastClr="FFFFFF"/>
                    </a:solidFill>
                    <a:latin typeface="Calibri"/>
                    <a:ea typeface="SimSun"/>
                    <a:cs typeface="Times New Roman"/>
                  </a:endParaRPr>
                </a:p>
              </p:txBody>
            </p:sp>
            <p:cxnSp>
              <p:nvCxnSpPr>
                <p:cNvPr id="11310" name="Straight Connector 14"/>
                <p:cNvCxnSpPr>
                  <a:cxnSpLocks noChangeShapeType="1"/>
                  <a:stCxn id="14" idx="4"/>
                </p:cNvCxnSpPr>
                <p:nvPr/>
              </p:nvCxnSpPr>
              <p:spPr bwMode="auto">
                <a:xfrm>
                  <a:off x="529207" y="1191581"/>
                  <a:ext cx="0" cy="813791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11" name="Straight Connector 15"/>
                <p:cNvCxnSpPr>
                  <a:cxnSpLocks noChangeShapeType="1"/>
                </p:cNvCxnSpPr>
                <p:nvPr/>
              </p:nvCxnSpPr>
              <p:spPr bwMode="auto">
                <a:xfrm flipH="1">
                  <a:off x="0" y="2005373"/>
                  <a:ext cx="529207" cy="1008111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12" name="Straight Connector 16"/>
                <p:cNvCxnSpPr>
                  <a:cxnSpLocks noChangeShapeType="1"/>
                </p:cNvCxnSpPr>
                <p:nvPr/>
              </p:nvCxnSpPr>
              <p:spPr bwMode="auto">
                <a:xfrm>
                  <a:off x="529207" y="1429306"/>
                  <a:ext cx="406894" cy="576066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313" name="Straight Connector 17"/>
                <p:cNvCxnSpPr>
                  <a:cxnSpLocks noChangeShapeType="1"/>
                </p:cNvCxnSpPr>
                <p:nvPr/>
              </p:nvCxnSpPr>
              <p:spPr bwMode="auto">
                <a:xfrm flipH="1">
                  <a:off x="72011" y="1429306"/>
                  <a:ext cx="457201" cy="576066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sp>
        <p:nvSpPr>
          <p:cNvPr id="40" name="Rectangle 39"/>
          <p:cNvSpPr/>
          <p:nvPr/>
        </p:nvSpPr>
        <p:spPr>
          <a:xfrm>
            <a:off x="674688" y="3340100"/>
            <a:ext cx="1303337" cy="1335088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b="1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SDC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b="1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WFP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b="1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UNHCR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b="1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NGO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b="1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Government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</p:txBody>
      </p:sp>
      <p:pic>
        <p:nvPicPr>
          <p:cNvPr id="41" name="Picture 40" descr="C:\Users\GSERU\AppData\Local\Microsoft\Windows\Temporary Internet Files\Content.IE5\LYB9YOZ9\MC900384170[1]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709738"/>
            <a:ext cx="331787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3278188" y="1484313"/>
            <a:ext cx="1030287" cy="781050"/>
            <a:chOff x="866774" y="0"/>
            <a:chExt cx="1714512" cy="1357322"/>
          </a:xfrm>
        </p:grpSpPr>
        <p:grpSp>
          <p:nvGrpSpPr>
            <p:cNvPr id="11294" name="Group 42"/>
            <p:cNvGrpSpPr>
              <a:grpSpLocks/>
            </p:cNvGrpSpPr>
            <p:nvPr/>
          </p:nvGrpSpPr>
          <p:grpSpPr bwMode="auto">
            <a:xfrm>
              <a:off x="866774" y="428628"/>
              <a:ext cx="1285884" cy="928694"/>
              <a:chOff x="866774" y="428628"/>
              <a:chExt cx="1625600" cy="1625600"/>
            </a:xfrm>
          </p:grpSpPr>
          <p:pic>
            <p:nvPicPr>
              <p:cNvPr id="11301" name="Picture 49" descr="C:\Documents and Settings\Giovanni.SuarezArdil\Desktop\iconos\iconos\Human-O2\Human-O2\icons\actions\gtk-file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866774" y="428628"/>
                <a:ext cx="1625600" cy="1625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2" name="Picture 50" descr="Blue.gif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1089" y="714381"/>
                <a:ext cx="428628" cy="518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295" name="Group 43"/>
            <p:cNvGrpSpPr>
              <a:grpSpLocks/>
            </p:cNvGrpSpPr>
            <p:nvPr/>
          </p:nvGrpSpPr>
          <p:grpSpPr bwMode="auto">
            <a:xfrm>
              <a:off x="1081088" y="214314"/>
              <a:ext cx="1285884" cy="928694"/>
              <a:chOff x="1081088" y="214314"/>
              <a:chExt cx="1625600" cy="1625600"/>
            </a:xfrm>
          </p:grpSpPr>
          <p:pic>
            <p:nvPicPr>
              <p:cNvPr id="11299" name="Picture 47" descr="C:\Documents and Settings\Giovanni.SuarezArdil\Desktop\iconos\iconos\Human-O2\Human-O2\icons\actions\gtk-file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1081088" y="214314"/>
                <a:ext cx="1625600" cy="1625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0" name="Picture 48" descr="Blue.gif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5403" y="500067"/>
                <a:ext cx="428628" cy="518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296" name="Group 44"/>
            <p:cNvGrpSpPr>
              <a:grpSpLocks/>
            </p:cNvGrpSpPr>
            <p:nvPr/>
          </p:nvGrpSpPr>
          <p:grpSpPr bwMode="auto">
            <a:xfrm>
              <a:off x="1295402" y="0"/>
              <a:ext cx="1285884" cy="928694"/>
              <a:chOff x="1295402" y="0"/>
              <a:chExt cx="1625600" cy="1625600"/>
            </a:xfrm>
          </p:grpSpPr>
          <p:pic>
            <p:nvPicPr>
              <p:cNvPr id="11297" name="Picture 45" descr="C:\Documents and Settings\Giovanni.SuarezArdil\Desktop\iconos\iconos\Human-O2\Human-O2\icons\actions\gtk-file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1295402" y="0"/>
                <a:ext cx="1625600" cy="1625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8" name="Picture 46" descr="Blue.gif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9717" y="285753"/>
                <a:ext cx="428628" cy="518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1552575"/>
            <a:ext cx="771525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188" y="1533525"/>
            <a:ext cx="862012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6854825" y="2781300"/>
            <a:ext cx="1533525" cy="1036638"/>
          </a:xfrm>
          <a:prstGeom prst="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b="1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Basic Needs: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Food, Shelter Non-food items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Health, </a:t>
            </a:r>
            <a:r>
              <a:rPr lang="en-GB" sz="1400" kern="0" dirty="0" err="1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Watsan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268538" y="1111250"/>
            <a:ext cx="2986087" cy="382588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b="1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Transfer Purchasing Power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788025" y="765175"/>
            <a:ext cx="1952625" cy="746125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b="1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Use: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Restricted (voucher)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Unrestricted (cash)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</p:txBody>
      </p:sp>
      <p:sp>
        <p:nvSpPr>
          <p:cNvPr id="58" name="Curved Down Arrow 57"/>
          <p:cNvSpPr/>
          <p:nvPr/>
        </p:nvSpPr>
        <p:spPr>
          <a:xfrm rot="10800000">
            <a:off x="1606550" y="4705350"/>
            <a:ext cx="3940175" cy="952500"/>
          </a:xfrm>
          <a:prstGeom prst="curvedDownArrow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kern="0">
              <a:solidFill>
                <a:sysClr val="window" lastClr="FFFFFF"/>
              </a:solidFill>
              <a:latin typeface="Calibri"/>
              <a:cs typeface="+mn-cs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627313" y="2627313"/>
            <a:ext cx="2016125" cy="4413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CH" sz="1600" b="1" kern="0" dirty="0" err="1">
                <a:solidFill>
                  <a:srgbClr val="0070C0"/>
                </a:solidFill>
                <a:latin typeface="Segoe UI"/>
                <a:ea typeface="SimSun"/>
                <a:cs typeface="Times New Roman"/>
              </a:rPr>
              <a:t>Unconditional</a:t>
            </a:r>
            <a:r>
              <a:rPr lang="de-CH" sz="1600" b="1" kern="0" dirty="0">
                <a:solidFill>
                  <a:srgbClr val="0070C0"/>
                </a:solidFill>
                <a:latin typeface="Segoe UI"/>
                <a:ea typeface="SimSun"/>
                <a:cs typeface="Times New Roman"/>
              </a:rPr>
              <a:t> CTP</a:t>
            </a:r>
            <a:endParaRPr lang="en-GB" sz="16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771775" y="4976813"/>
            <a:ext cx="1871663" cy="539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600" b="1" kern="0" dirty="0">
                <a:solidFill>
                  <a:srgbClr val="00B050"/>
                </a:solidFill>
                <a:latin typeface="Segoe UI"/>
                <a:ea typeface="SimSun"/>
                <a:cs typeface="Times New Roman"/>
              </a:rPr>
              <a:t>Conditional CTP</a:t>
            </a:r>
            <a:endParaRPr lang="en-GB" sz="1600" kern="0" dirty="0">
              <a:solidFill>
                <a:srgbClr val="00B050"/>
              </a:solidFill>
              <a:latin typeface="Calibri"/>
              <a:ea typeface="SimSun"/>
              <a:cs typeface="Times New Roman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2339975" y="5786438"/>
            <a:ext cx="2682875" cy="666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600" b="1" kern="0" dirty="0">
                <a:solidFill>
                  <a:srgbClr val="00B050"/>
                </a:solidFill>
                <a:latin typeface="Segoe UI"/>
                <a:ea typeface="SimSun"/>
                <a:cs typeface="Times New Roman"/>
              </a:rPr>
              <a:t>Work/Assets</a:t>
            </a:r>
            <a:r>
              <a:rPr lang="en-GB" sz="1600" kern="0" dirty="0">
                <a:solidFill>
                  <a:srgbClr val="00B050"/>
                </a:solidFill>
                <a:latin typeface="Segoe UI"/>
                <a:ea typeface="SimSun"/>
                <a:cs typeface="Times New Roman"/>
              </a:rPr>
              <a:t>; attendance (school, health clinic); action (hosting, shelter)</a:t>
            </a:r>
            <a:endParaRPr lang="en-GB" sz="1600" kern="0" dirty="0">
              <a:solidFill>
                <a:srgbClr val="00B050"/>
              </a:solidFill>
              <a:latin typeface="Calibri"/>
              <a:ea typeface="SimSun"/>
              <a:cs typeface="Times New Roman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835775" y="4365625"/>
            <a:ext cx="1768475" cy="1084263"/>
          </a:xfrm>
          <a:prstGeom prst="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b="1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Household Assets: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kern="0" dirty="0">
                <a:solidFill>
                  <a:srgbClr val="FFFFFF"/>
                </a:solidFill>
                <a:latin typeface="Segoe UI"/>
                <a:ea typeface="SimSun"/>
                <a:cs typeface="Times New Roman"/>
              </a:rPr>
              <a:t>Producer goods, training, school fees, shelter quality</a:t>
            </a:r>
            <a:endParaRPr lang="en-GB" sz="1400" kern="0" dirty="0">
              <a:solidFill>
                <a:sysClr val="windowText" lastClr="000000"/>
              </a:solidFill>
              <a:latin typeface="Calibri"/>
              <a:ea typeface="SimSun"/>
              <a:cs typeface="Times New Roman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6300788" y="3532188"/>
            <a:ext cx="463550" cy="269875"/>
          </a:xfrm>
          <a:prstGeom prst="straightConnector1">
            <a:avLst/>
          </a:prstGeom>
          <a:ln w="50800" cmpd="sng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6300788" y="4224338"/>
            <a:ext cx="422275" cy="428625"/>
          </a:xfrm>
          <a:prstGeom prst="straightConnector1">
            <a:avLst/>
          </a:prstGeom>
          <a:ln w="50800" cmpd="sng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 descr="C:\Users\GSERU\AppData\Local\Microsoft\Windows\Temporary Internet Files\Content.IE5\LYB9YOZ9\MC900384170[1]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238" y="3824288"/>
            <a:ext cx="263525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>
          <a:xfrm>
            <a:off x="2195513" y="5473700"/>
            <a:ext cx="2952750" cy="1212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6554788" y="4192588"/>
            <a:ext cx="2332037" cy="1449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6777038" y="2565400"/>
            <a:ext cx="1682750" cy="14493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964238" y="6402388"/>
            <a:ext cx="1379537" cy="36317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Segoe UI" pitchFamily="34" charset="0"/>
                <a:cs typeface="Segoe UI" pitchFamily="34" charset="0"/>
              </a:rPr>
              <a:t>3 </a:t>
            </a:r>
            <a:r>
              <a:rPr lang="en-GB" altLang="en-US" sz="1600" b="1" dirty="0" smtClean="0">
                <a:solidFill>
                  <a:srgbClr val="FF0000"/>
                </a:solidFill>
                <a:latin typeface="Segoe UI" pitchFamily="34" charset="0"/>
                <a:cs typeface="Segoe UI" pitchFamily="34" charset="0"/>
              </a:rPr>
              <a:t>effects</a:t>
            </a:r>
            <a:endParaRPr lang="en-GB" altLang="en-US" sz="1600" b="1" dirty="0">
              <a:solidFill>
                <a:srgbClr val="FF0000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6672263" y="1844675"/>
            <a:ext cx="1931987" cy="784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Tx/>
              <a:buNone/>
            </a:pPr>
            <a:r>
              <a:rPr lang="en-GB" altLang="en-US" sz="1400" b="1">
                <a:solidFill>
                  <a:srgbClr val="FF0000"/>
                </a:solidFill>
                <a:latin typeface="Segoe UI" pitchFamily="34" charset="0"/>
                <a:cs typeface="Segoe UI" pitchFamily="34" charset="0"/>
              </a:rPr>
              <a:t>Protecting assets / Avoid negative coping mechanisms</a:t>
            </a:r>
          </a:p>
        </p:txBody>
      </p:sp>
      <p:sp>
        <p:nvSpPr>
          <p:cNvPr id="11291" name="TextBox 14"/>
          <p:cNvSpPr txBox="1">
            <a:spLocks noChangeArrowheads="1"/>
          </p:cNvSpPr>
          <p:nvPr/>
        </p:nvSpPr>
        <p:spPr bwMode="auto">
          <a:xfrm>
            <a:off x="6227763" y="5641975"/>
            <a:ext cx="2232025" cy="37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endParaRPr lang="en-GB" altLang="en-US" sz="1800"/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816725" y="5661025"/>
            <a:ext cx="1931988" cy="54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Tx/>
              <a:buNone/>
            </a:pPr>
            <a:r>
              <a:rPr lang="en-GB" altLang="en-US" sz="1400" b="1">
                <a:solidFill>
                  <a:srgbClr val="FF0000"/>
                </a:solidFill>
                <a:latin typeface="Segoe UI" pitchFamily="34" charset="0"/>
                <a:cs typeface="Segoe UI" pitchFamily="34" charset="0"/>
              </a:rPr>
              <a:t>Building / replacing household assets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674688" y="5876925"/>
            <a:ext cx="173672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Tx/>
              <a:buNone/>
            </a:pPr>
            <a:r>
              <a:rPr lang="en-GB" altLang="en-US" sz="1400" b="1">
                <a:solidFill>
                  <a:srgbClr val="FF0000"/>
                </a:solidFill>
                <a:latin typeface="Segoe UI" pitchFamily="34" charset="0"/>
                <a:cs typeface="Segoe UI" pitchFamily="34" charset="0"/>
              </a:rPr>
              <a:t>(Re)-building household / community / DRR assets</a:t>
            </a:r>
          </a:p>
        </p:txBody>
      </p:sp>
      <p:sp>
        <p:nvSpPr>
          <p:cNvPr id="7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304800"/>
            <a:ext cx="7277100" cy="652463"/>
          </a:xfrm>
          <a:noFill/>
        </p:spPr>
        <p:txBody>
          <a:bodyPr/>
          <a:lstStyle/>
          <a:p>
            <a:pPr marL="514350" indent="-514350" eaLnBrk="1" hangingPunct="1">
              <a:spcAft>
                <a:spcPts val="600"/>
              </a:spcAft>
            </a:pPr>
            <a:r>
              <a:rPr lang="en-US" sz="3200" dirty="0" smtClean="0">
                <a:solidFill>
                  <a:srgbClr val="C00000"/>
                </a:solidFill>
              </a:rPr>
              <a:t>Summary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84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 animBg="1"/>
      <p:bldP spid="54" grpId="0" animBg="1"/>
      <p:bldP spid="56" grpId="0" animBg="1"/>
      <p:bldP spid="57" grpId="0" animBg="1"/>
      <p:bldP spid="58" grpId="0" animBg="1"/>
      <p:bldP spid="59" grpId="0"/>
      <p:bldP spid="60" grpId="0"/>
      <p:bldP spid="61" grpId="0"/>
      <p:bldP spid="62" grpId="0" animBg="1"/>
      <p:bldP spid="12" grpId="0" animBg="1"/>
      <p:bldP spid="71" grpId="0" animBg="1"/>
      <p:bldP spid="72" grpId="0" animBg="1"/>
      <p:bldP spid="13" grpId="0" animBg="1"/>
      <p:bldP spid="74" grpId="0"/>
      <p:bldP spid="76" grpId="0"/>
      <p:bldP spid="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Why</a:t>
            </a:r>
            <a:r>
              <a:rPr lang="de-CH" dirty="0" smtClean="0"/>
              <a:t> Cash?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35429" y="1139368"/>
            <a:ext cx="8316685" cy="5497513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de-CH" dirty="0" smtClean="0">
                <a:solidFill>
                  <a:srgbClr val="C00000"/>
                </a:solidFill>
              </a:rPr>
              <a:t>SDC Operational </a:t>
            </a:r>
            <a:r>
              <a:rPr lang="de-CH" dirty="0" err="1">
                <a:solidFill>
                  <a:srgbClr val="C00000"/>
                </a:solidFill>
              </a:rPr>
              <a:t>Concept</a:t>
            </a:r>
            <a:r>
              <a:rPr lang="de-CH" dirty="0">
                <a:solidFill>
                  <a:srgbClr val="C00000"/>
                </a:solidFill>
              </a:rPr>
              <a:t> </a:t>
            </a:r>
            <a:r>
              <a:rPr lang="de-CH" dirty="0" smtClean="0">
                <a:solidFill>
                  <a:srgbClr val="C00000"/>
                </a:solidFill>
              </a:rPr>
              <a:t>2015-2016</a:t>
            </a:r>
          </a:p>
          <a:p>
            <a:pPr marL="0" indent="0">
              <a:buNone/>
            </a:pPr>
            <a:r>
              <a:rPr lang="en-US" sz="2600" b="0" dirty="0" smtClean="0"/>
              <a:t>SDC/HA’s objective for CTP: </a:t>
            </a:r>
            <a:r>
              <a:rPr lang="en-US" sz="2600" b="0" dirty="0"/>
              <a:t>To </a:t>
            </a:r>
            <a:r>
              <a:rPr lang="en-US" sz="2600" b="1" dirty="0"/>
              <a:t>promote the use of cash</a:t>
            </a:r>
            <a:r>
              <a:rPr lang="en-US" sz="2600" dirty="0"/>
              <a:t> transfer programming within the SDC and the humanitarian system</a:t>
            </a:r>
            <a:r>
              <a:rPr lang="en-US" sz="2600" b="0" dirty="0"/>
              <a:t>, both in terms of quantity (i.e. more CTP wherever adequate) and quality (i.e. better assessment, planning, implementation, coordination and evaluation of CTP</a:t>
            </a:r>
            <a:r>
              <a:rPr lang="en-US" sz="2600" b="0" dirty="0" smtClean="0"/>
              <a:t>)</a:t>
            </a:r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r>
              <a:rPr lang="en-US" sz="2600" b="0" dirty="0" smtClean="0"/>
              <a:t>Why do we want to promote CTP?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b="1" dirty="0" smtClean="0"/>
              <a:t>Important advantages </a:t>
            </a:r>
            <a:r>
              <a:rPr lang="en-US" sz="2600" dirty="0" smtClean="0"/>
              <a:t>(over in-kind assistance)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b="1" dirty="0" smtClean="0"/>
              <a:t>Because we are not there yet…</a:t>
            </a:r>
            <a:endParaRPr lang="en-US" sz="2600" b="1" dirty="0"/>
          </a:p>
          <a:p>
            <a:endParaRPr lang="en-US" sz="2600" b="0" dirty="0" smtClean="0"/>
          </a:p>
          <a:p>
            <a:endParaRPr lang="en-US" sz="2600" b="0" dirty="0" smtClean="0"/>
          </a:p>
          <a:p>
            <a:pPr marL="514350" indent="-514350">
              <a:buFont typeface="+mj-lt"/>
              <a:buAutoNum type="arabicPeriod"/>
            </a:pPr>
            <a:endParaRPr lang="en-US" sz="2600" b="0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609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Key Advantages</a:t>
            </a:r>
            <a:endParaRPr lang="de-DE" dirty="0" smtClean="0"/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219074" y="1028891"/>
            <a:ext cx="8591097" cy="575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14350" lvl="1" indent="-514350">
              <a:lnSpc>
                <a:spcPct val="100000"/>
              </a:lnSpc>
              <a:spcBef>
                <a:spcPts val="600"/>
              </a:spcBef>
              <a:buClr>
                <a:srgbClr val="A50021"/>
              </a:buClr>
            </a:pPr>
            <a:r>
              <a:rPr lang="en-US" sz="2600" dirty="0"/>
              <a:t>Allows recipients to address their own needs as they see fit (</a:t>
            </a:r>
            <a:r>
              <a:rPr lang="en-US" sz="2600" b="1" dirty="0"/>
              <a:t>they know best!</a:t>
            </a:r>
            <a:r>
              <a:rPr lang="en-US" sz="2600" dirty="0"/>
              <a:t>); more dignified and usually preferred by beneficiaries</a:t>
            </a:r>
          </a:p>
          <a:p>
            <a:pPr marL="514350" lvl="1" indent="-514350">
              <a:lnSpc>
                <a:spcPct val="100000"/>
              </a:lnSpc>
              <a:spcBef>
                <a:spcPts val="600"/>
              </a:spcBef>
              <a:buClr>
                <a:srgbClr val="A50021"/>
              </a:buClr>
            </a:pPr>
            <a:r>
              <a:rPr lang="en-US" sz="2600" dirty="0" smtClean="0"/>
              <a:t>Cash </a:t>
            </a:r>
            <a:r>
              <a:rPr lang="en-US" sz="2600" dirty="0"/>
              <a:t>helps people take responsibility for their own recovery</a:t>
            </a:r>
          </a:p>
          <a:p>
            <a:pPr marL="514350" lvl="1" indent="-514350">
              <a:lnSpc>
                <a:spcPct val="100000"/>
              </a:lnSpc>
              <a:spcBef>
                <a:spcPts val="600"/>
              </a:spcBef>
              <a:buClr>
                <a:srgbClr val="A50021"/>
              </a:buClr>
            </a:pPr>
            <a:r>
              <a:rPr lang="en-US" sz="2600" dirty="0" smtClean="0"/>
              <a:t>Same </a:t>
            </a:r>
            <a:r>
              <a:rPr lang="en-US" sz="2600" dirty="0"/>
              <a:t>transfer can address multiple needs (multi-purpose)</a:t>
            </a:r>
          </a:p>
          <a:p>
            <a:pPr marL="514350" lvl="1" indent="-514350">
              <a:lnSpc>
                <a:spcPct val="100000"/>
              </a:lnSpc>
              <a:spcBef>
                <a:spcPts val="600"/>
              </a:spcBef>
              <a:buClr>
                <a:srgbClr val="A50021"/>
              </a:buClr>
            </a:pPr>
            <a:r>
              <a:rPr lang="en-US" sz="2600" dirty="0"/>
              <a:t>Links with recovery, resilience, poverty reduction</a:t>
            </a:r>
          </a:p>
          <a:p>
            <a:pPr marL="514350" lvl="1" indent="-514350">
              <a:lnSpc>
                <a:spcPct val="100000"/>
              </a:lnSpc>
              <a:spcBef>
                <a:spcPts val="600"/>
              </a:spcBef>
              <a:buClr>
                <a:srgbClr val="A50021"/>
              </a:buClr>
            </a:pPr>
            <a:r>
              <a:rPr lang="en-US" sz="2600" dirty="0"/>
              <a:t>Often more cost efficient than in-kind (but not always)</a:t>
            </a:r>
          </a:p>
          <a:p>
            <a:pPr marL="514350" lvl="1" indent="-514350">
              <a:lnSpc>
                <a:spcPct val="100000"/>
              </a:lnSpc>
              <a:spcBef>
                <a:spcPts val="600"/>
              </a:spcBef>
              <a:buClr>
                <a:srgbClr val="A50021"/>
              </a:buClr>
            </a:pPr>
            <a:r>
              <a:rPr lang="en-US" sz="2600" dirty="0"/>
              <a:t>Market-based: support to local production and economic </a:t>
            </a:r>
            <a:r>
              <a:rPr lang="en-US" sz="2600" dirty="0" smtClean="0"/>
              <a:t>recovery; multiplier effects [</a:t>
            </a:r>
            <a:r>
              <a:rPr lang="en-US" sz="2600" dirty="0" smtClean="0">
                <a:hlinkClick r:id="rId3"/>
              </a:rPr>
              <a:t>Video</a:t>
            </a:r>
            <a:r>
              <a:rPr lang="en-US" sz="2600" dirty="0" smtClean="0"/>
              <a:t>]</a:t>
            </a:r>
            <a:endParaRPr lang="en-US" sz="2600" dirty="0"/>
          </a:p>
          <a:p>
            <a:pPr marL="342900" indent="-342900">
              <a:lnSpc>
                <a:spcPct val="90000"/>
              </a:lnSpc>
              <a:buClr>
                <a:srgbClr val="A50021"/>
              </a:buClr>
              <a:buFont typeface="Wingdings" pitchFamily="2" charset="2"/>
              <a:buChar char="è"/>
            </a:pPr>
            <a:endParaRPr lang="de-CH" sz="2400" dirty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Key Advantages</a:t>
            </a:r>
            <a:endParaRPr lang="de-DE" dirty="0" smtClean="0"/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219075" y="1088571"/>
            <a:ext cx="8707212" cy="5638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14350" lvl="1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A50021"/>
              </a:buClr>
            </a:pPr>
            <a:r>
              <a:rPr lang="en-US" sz="2400" dirty="0" smtClean="0"/>
              <a:t>Shift </a:t>
            </a:r>
            <a:r>
              <a:rPr lang="en-US" sz="2400" dirty="0"/>
              <a:t>of paradigm: no cash </a:t>
            </a:r>
            <a:r>
              <a:rPr lang="en-US" sz="2400" dirty="0" smtClean="0">
                <a:sym typeface="Wingdings" panose="05000000000000000000" pitchFamily="2" charset="2"/>
              </a:rPr>
              <a:t></a:t>
            </a:r>
            <a:r>
              <a:rPr lang="en-US" sz="2400" dirty="0" smtClean="0"/>
              <a:t> </a:t>
            </a:r>
            <a:r>
              <a:rPr lang="en-US" sz="2400" dirty="0"/>
              <a:t>why cash? </a:t>
            </a:r>
            <a:r>
              <a:rPr lang="en-US" sz="2400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why not cash</a:t>
            </a:r>
            <a:r>
              <a:rPr lang="en-US" sz="2400" b="1" dirty="0" smtClean="0">
                <a:solidFill>
                  <a:srgbClr val="C00000"/>
                </a:solidFill>
              </a:rPr>
              <a:t>?</a:t>
            </a:r>
            <a:r>
              <a:rPr lang="en-US" sz="2400" b="1" dirty="0" smtClean="0"/>
              <a:t> </a:t>
            </a:r>
          </a:p>
          <a:p>
            <a:pPr marL="0"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A50021"/>
              </a:buClr>
              <a:buNone/>
            </a:pPr>
            <a:r>
              <a:rPr lang="en-US" sz="2400" i="1" dirty="0" smtClean="0"/>
              <a:t>Multi-purpose </a:t>
            </a:r>
            <a:r>
              <a:rPr lang="en-US" sz="2400" i="1" dirty="0"/>
              <a:t>assistance should be considered alongside other delivery modalities from the outset – we need to always ask the question </a:t>
            </a:r>
            <a:r>
              <a:rPr lang="en-US" sz="2400" i="1" dirty="0">
                <a:solidFill>
                  <a:srgbClr val="C00000"/>
                </a:solidFill>
              </a:rPr>
              <a:t>"</a:t>
            </a:r>
            <a:r>
              <a:rPr lang="en-US" sz="2400" b="1" i="1" dirty="0">
                <a:solidFill>
                  <a:srgbClr val="C00000"/>
                </a:solidFill>
              </a:rPr>
              <a:t>Why not cash</a:t>
            </a:r>
            <a:r>
              <a:rPr lang="en-US" sz="2400" b="1" i="1" dirty="0" smtClean="0">
                <a:solidFill>
                  <a:srgbClr val="C00000"/>
                </a:solidFill>
              </a:rPr>
              <a:t>?</a:t>
            </a:r>
            <a:r>
              <a:rPr lang="en-US" sz="2400" i="1" dirty="0" smtClean="0">
                <a:solidFill>
                  <a:srgbClr val="C00000"/>
                </a:solidFill>
              </a:rPr>
              <a:t>“</a:t>
            </a:r>
            <a:endParaRPr lang="en-GB" sz="2400" i="1" dirty="0">
              <a:solidFill>
                <a:srgbClr val="C00000"/>
              </a:solidFill>
            </a:endParaRPr>
          </a:p>
          <a:p>
            <a:pPr marL="0"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A50021"/>
              </a:buClr>
              <a:buNone/>
            </a:pPr>
            <a:r>
              <a:rPr lang="en-GB" sz="2400" i="1" dirty="0" smtClean="0"/>
              <a:t>Scale </a:t>
            </a:r>
            <a:r>
              <a:rPr lang="en-GB" sz="2400" i="1" dirty="0"/>
              <a:t>up cash-based approaches to enable people to exercise choice and be more self-reliant, </a:t>
            </a:r>
            <a:r>
              <a:rPr lang="en-GB" sz="2400" b="1" i="1" dirty="0">
                <a:solidFill>
                  <a:srgbClr val="C00000"/>
                </a:solidFill>
              </a:rPr>
              <a:t>making this the norm and the provision of relief goods the exception</a:t>
            </a:r>
            <a:r>
              <a:rPr lang="en-GB" sz="2400" b="1" i="1" dirty="0"/>
              <a:t>.</a:t>
            </a:r>
            <a:r>
              <a:rPr lang="en-GB" sz="2400" i="1" dirty="0"/>
              <a:t> </a:t>
            </a:r>
          </a:p>
          <a:p>
            <a:pPr marL="0"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A50021"/>
              </a:buClr>
              <a:buNone/>
            </a:pPr>
            <a:r>
              <a:rPr lang="en-US" sz="2400" i="1" dirty="0" smtClean="0"/>
              <a:t>Give </a:t>
            </a:r>
            <a:r>
              <a:rPr lang="en-US" sz="2400" i="1" dirty="0"/>
              <a:t>more unconditional cash transfers. The questions should always be asked: ‘</a:t>
            </a:r>
            <a:r>
              <a:rPr lang="en-US" sz="2400" b="1" i="1" dirty="0">
                <a:solidFill>
                  <a:srgbClr val="C00000"/>
                </a:solidFill>
              </a:rPr>
              <a:t>why not cash?</a:t>
            </a:r>
            <a:r>
              <a:rPr lang="en-US" sz="2400" i="1" dirty="0"/>
              <a:t>’ and ‘if not now, when?’.</a:t>
            </a:r>
          </a:p>
          <a:p>
            <a:pPr marL="514350" lvl="1" indent="-514350">
              <a:lnSpc>
                <a:spcPct val="100000"/>
              </a:lnSpc>
              <a:spcBef>
                <a:spcPts val="600"/>
              </a:spcBef>
              <a:buClr>
                <a:srgbClr val="A50021"/>
              </a:buClr>
            </a:pPr>
            <a:r>
              <a:rPr lang="en-US" sz="2400" dirty="0" smtClean="0"/>
              <a:t>Where are these quotes from?</a:t>
            </a:r>
          </a:p>
          <a:p>
            <a:pPr marL="514350" lvl="1" indent="-514350">
              <a:lnSpc>
                <a:spcPct val="100000"/>
              </a:lnSpc>
              <a:spcBef>
                <a:spcPts val="600"/>
              </a:spcBef>
              <a:buClr>
                <a:srgbClr val="A50021"/>
              </a:buClr>
            </a:pPr>
            <a:r>
              <a:rPr lang="en-US" sz="2400" dirty="0" smtClean="0"/>
              <a:t>Bottom line: CTP increasingly important component of humanitarian assistance!</a:t>
            </a:r>
            <a:endParaRPr lang="de-CH" sz="2400" dirty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09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We</a:t>
            </a:r>
            <a:r>
              <a:rPr lang="de-CH" dirty="0" smtClean="0"/>
              <a:t> </a:t>
            </a:r>
            <a:r>
              <a:rPr lang="de-CH" dirty="0" err="1" smtClean="0"/>
              <a:t>are</a:t>
            </a:r>
            <a:r>
              <a:rPr lang="de-CH" dirty="0" smtClean="0"/>
              <a:t> not </a:t>
            </a:r>
            <a:r>
              <a:rPr lang="de-CH" dirty="0" err="1" smtClean="0"/>
              <a:t>there</a:t>
            </a:r>
            <a:r>
              <a:rPr lang="de-CH" dirty="0" smtClean="0"/>
              <a:t> </a:t>
            </a:r>
            <a:r>
              <a:rPr lang="de-CH" dirty="0" err="1" smtClean="0"/>
              <a:t>yet</a:t>
            </a:r>
            <a:r>
              <a:rPr lang="de-CH" dirty="0" smtClean="0"/>
              <a:t>…</a:t>
            </a:r>
            <a:endParaRPr lang="de-DE" dirty="0" smtClean="0"/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219075" y="1088571"/>
            <a:ext cx="8707212" cy="5638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A50021"/>
              </a:buClr>
            </a:pPr>
            <a:r>
              <a:rPr lang="en-US" sz="2600" b="1" dirty="0" smtClean="0"/>
              <a:t>Response (Options) Analysis</a:t>
            </a:r>
            <a:r>
              <a:rPr lang="en-US" sz="2600" dirty="0" smtClean="0"/>
              <a:t>: decision making process to determine what modality or combination of modalities is best suited to achieve your </a:t>
            </a:r>
            <a:r>
              <a:rPr lang="en-US" sz="2600" dirty="0" err="1" smtClean="0"/>
              <a:t>programme</a:t>
            </a:r>
            <a:r>
              <a:rPr lang="en-US" sz="2600" dirty="0" smtClean="0"/>
              <a:t> objectives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A50021"/>
              </a:buClr>
            </a:pPr>
            <a:r>
              <a:rPr lang="en-US" sz="2600" dirty="0" smtClean="0"/>
              <a:t>All humanitarian organizations are increasingly doing this </a:t>
            </a:r>
            <a:r>
              <a:rPr lang="en-US" sz="2600" dirty="0" smtClean="0">
                <a:sym typeface="Wingdings" panose="05000000000000000000" pitchFamily="2" charset="2"/>
              </a:rPr>
              <a:t> systematically considering cash and voucher as response modalities</a:t>
            </a:r>
            <a:endParaRPr lang="en-US" sz="2600" dirty="0" smtClean="0"/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A50021"/>
              </a:buClr>
            </a:pPr>
            <a:r>
              <a:rPr lang="en-US" sz="2600" dirty="0" smtClean="0"/>
              <a:t>Global cash response according to response analysis: ~ 50% of material assistance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A50021"/>
              </a:buClr>
            </a:pPr>
            <a:r>
              <a:rPr lang="en-US" sz="2600" dirty="0" smtClean="0"/>
              <a:t>Actual cash response (estimated): ~ 10% (2015) </a:t>
            </a:r>
            <a:r>
              <a:rPr lang="en-US" sz="26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r>
              <a:rPr lang="en-US" sz="2600" dirty="0" smtClean="0">
                <a:sym typeface="Wingdings" panose="05000000000000000000" pitchFamily="2" charset="2"/>
              </a:rPr>
              <a:t> A lot of scope for more CTP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A50021"/>
              </a:buClr>
            </a:pPr>
            <a:r>
              <a:rPr lang="en-US" sz="2600" b="1" dirty="0" smtClean="0">
                <a:sym typeface="Wingdings" panose="05000000000000000000" pitchFamily="2" charset="2"/>
              </a:rPr>
              <a:t>Barriers </a:t>
            </a:r>
            <a:r>
              <a:rPr lang="en-US" sz="2600" dirty="0" smtClean="0">
                <a:sym typeface="Wingdings" panose="05000000000000000000" pitchFamily="2" charset="2"/>
              </a:rPr>
              <a:t>to more CTP?</a:t>
            </a:r>
            <a:endParaRPr lang="en-US" sz="2600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227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551542" y="212610"/>
            <a:ext cx="7402287" cy="846945"/>
          </a:xfrm>
        </p:spPr>
        <p:txBody>
          <a:bodyPr>
            <a:normAutofit/>
          </a:bodyPr>
          <a:lstStyle/>
          <a:p>
            <a:pPr marL="0" indent="0"/>
            <a:r>
              <a:rPr lang="en-GB" altLang="fr-FR" sz="2900" dirty="0" smtClean="0"/>
              <a:t>Barriers to humanitarian CTP at scale 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-180975" y="3916472"/>
            <a:ext cx="2232025" cy="1582737"/>
          </a:xfrm>
        </p:spPr>
        <p:txBody>
          <a:bodyPr/>
          <a:lstStyle/>
          <a:p>
            <a:pPr marL="177800" indent="0" algn="ctr">
              <a:buNone/>
            </a:pPr>
            <a:r>
              <a:rPr lang="en-US" sz="2000" b="1" dirty="0" smtClean="0"/>
              <a:t>Lack of overall leadership and coordination of CTP</a:t>
            </a:r>
            <a:endParaRPr lang="en-GB" altLang="fr-FR" sz="2000" b="1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319231" y="1727562"/>
            <a:ext cx="24693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None/>
              <a:defRPr/>
            </a:pPr>
            <a:r>
              <a:rPr lang="en-US" sz="2000" b="1" dirty="0">
                <a:latin typeface="+mj-lt"/>
              </a:rPr>
              <a:t>Institutional set-up and mindsets not fit-for purpose</a:t>
            </a:r>
            <a:endParaRPr lang="en-GB" sz="2000" b="1" dirty="0">
              <a:latin typeface="+mj-lt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6011863" y="2129464"/>
            <a:ext cx="2844254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None/>
              <a:defRPr/>
            </a:pPr>
            <a:r>
              <a:rPr lang="en-US" sz="2000" b="1" dirty="0">
                <a:latin typeface="+mj-lt"/>
              </a:rPr>
              <a:t>Limited institutional capacity across sectors to deliver CTP to appropriate quality </a:t>
            </a:r>
            <a:endParaRPr lang="en-GB" sz="2000" b="1" dirty="0">
              <a:latin typeface="+mj-lt"/>
            </a:endParaRPr>
          </a:p>
        </p:txBody>
      </p:sp>
      <p:sp>
        <p:nvSpPr>
          <p:cNvPr id="11" name="Up Arrow 10"/>
          <p:cNvSpPr/>
          <p:nvPr/>
        </p:nvSpPr>
        <p:spPr>
          <a:xfrm rot="17977200">
            <a:off x="2460118" y="4309675"/>
            <a:ext cx="798529" cy="1995141"/>
          </a:xfrm>
          <a:prstGeom prst="upArrow">
            <a:avLst/>
          </a:prstGeom>
          <a:solidFill>
            <a:schemeClr val="accent2">
              <a:lumMod val="75000"/>
            </a:schemeClr>
          </a:solidFill>
          <a:ln cap="flat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12" name="Up Arrow 11"/>
          <p:cNvSpPr/>
          <p:nvPr/>
        </p:nvSpPr>
        <p:spPr>
          <a:xfrm>
            <a:off x="4139952" y="3339068"/>
            <a:ext cx="798529" cy="1995141"/>
          </a:xfrm>
          <a:prstGeom prst="upArrow">
            <a:avLst/>
          </a:prstGeom>
          <a:solidFill>
            <a:schemeClr val="accent2">
              <a:lumMod val="75000"/>
            </a:schemeClr>
          </a:solidFill>
          <a:ln cap="flat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13" name="Up Arrow 12"/>
          <p:cNvSpPr/>
          <p:nvPr/>
        </p:nvSpPr>
        <p:spPr>
          <a:xfrm rot="19624868">
            <a:off x="3079421" y="3591371"/>
            <a:ext cx="798529" cy="1995141"/>
          </a:xfrm>
          <a:prstGeom prst="upArrow">
            <a:avLst/>
          </a:prstGeom>
          <a:solidFill>
            <a:schemeClr val="accent2">
              <a:lumMod val="75000"/>
            </a:schemeClr>
          </a:solidFill>
          <a:ln cap="flat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14" name="Up Arrow 13"/>
          <p:cNvSpPr/>
          <p:nvPr/>
        </p:nvSpPr>
        <p:spPr>
          <a:xfrm rot="2201910">
            <a:off x="5200672" y="3679316"/>
            <a:ext cx="798529" cy="1995141"/>
          </a:xfrm>
          <a:prstGeom prst="upArrow">
            <a:avLst/>
          </a:prstGeom>
          <a:solidFill>
            <a:schemeClr val="accent2">
              <a:lumMod val="75000"/>
            </a:schemeClr>
          </a:solidFill>
          <a:ln cap="flat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15" name="Up Arrow 14"/>
          <p:cNvSpPr/>
          <p:nvPr/>
        </p:nvSpPr>
        <p:spPr>
          <a:xfrm rot="3571712">
            <a:off x="5846780" y="4371821"/>
            <a:ext cx="798529" cy="1995141"/>
          </a:xfrm>
          <a:prstGeom prst="upArrow">
            <a:avLst/>
          </a:prstGeom>
          <a:solidFill>
            <a:schemeClr val="accent2">
              <a:lumMod val="75000"/>
            </a:schemeClr>
          </a:solidFill>
          <a:ln cap="flat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682625" y="1882919"/>
            <a:ext cx="2447925" cy="17588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None/>
              <a:defRPr/>
            </a:pPr>
            <a:r>
              <a:rPr lang="en-US" sz="2000" b="1" dirty="0">
                <a:latin typeface="+mj-lt"/>
              </a:rPr>
              <a:t>Inconsistent approaches to assessment and information analysis</a:t>
            </a:r>
            <a:endParaRPr lang="en-GB" sz="2000" b="1" dirty="0">
              <a:latin typeface="+mj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092950" y="4184759"/>
            <a:ext cx="2087563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None/>
              <a:defRPr/>
            </a:pPr>
            <a:r>
              <a:rPr lang="en-US" sz="2000" b="1" dirty="0">
                <a:latin typeface="+mj-lt"/>
              </a:rPr>
              <a:t>Preparedness to implement using CTP</a:t>
            </a:r>
            <a:endParaRPr lang="en-GB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717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sz="3000" dirty="0" err="1" smtClean="0"/>
              <a:t>From</a:t>
            </a:r>
            <a:r>
              <a:rPr lang="de-CH" sz="3000" dirty="0" smtClean="0"/>
              <a:t> </a:t>
            </a:r>
            <a:r>
              <a:rPr lang="de-CH" sz="3000" dirty="0" err="1" smtClean="0"/>
              <a:t>sectoral</a:t>
            </a:r>
            <a:r>
              <a:rPr lang="de-CH" sz="3000" dirty="0" smtClean="0"/>
              <a:t> </a:t>
            </a:r>
            <a:r>
              <a:rPr lang="de-CH" sz="3000" dirty="0" err="1" smtClean="0"/>
              <a:t>to</a:t>
            </a:r>
            <a:r>
              <a:rPr lang="de-CH" sz="3000" dirty="0" smtClean="0"/>
              <a:t> multi-</a:t>
            </a:r>
            <a:r>
              <a:rPr lang="de-CH" sz="3000" dirty="0" err="1" smtClean="0"/>
              <a:t>purpose</a:t>
            </a:r>
            <a:r>
              <a:rPr lang="de-CH" sz="3000" dirty="0" smtClean="0"/>
              <a:t> cash</a:t>
            </a:r>
            <a:endParaRPr lang="de-DE" sz="3000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539750" y="2786059"/>
            <a:ext cx="7993063" cy="35290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noFill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755650" y="1291771"/>
            <a:ext cx="7561263" cy="514077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002060"/>
              </a:buClr>
              <a:buFont typeface="Wingdings" pitchFamily="2" charset="2"/>
              <a:buChar char="§"/>
              <a:defRPr sz="3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002060"/>
              </a:buClr>
              <a:buFont typeface="Wingdings" pitchFamily="2" charset="2"/>
              <a:buChar char="§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00206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00206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spcAft>
                <a:spcPts val="2400"/>
              </a:spcAft>
              <a:buFont typeface="Wingdings" pitchFamily="2" charset="2"/>
              <a:buNone/>
              <a:defRPr/>
            </a:pPr>
            <a:r>
              <a:rPr lang="en-GB" sz="2800" b="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Cash has the ability to meet multiple needs of households -  Spans the different sectors </a:t>
            </a:r>
          </a:p>
          <a:p>
            <a:pPr marL="0" indent="0">
              <a:lnSpc>
                <a:spcPct val="80000"/>
              </a:lnSpc>
              <a:spcAft>
                <a:spcPts val="2400"/>
              </a:spcAft>
              <a:buFont typeface="Wingdings" pitchFamily="2" charset="2"/>
              <a:buNone/>
              <a:defRPr/>
            </a:pPr>
            <a:endParaRPr lang="en-GB" sz="2800" b="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sz="2800" kern="0" dirty="0" smtClean="0"/>
              <a:t>Food Security and Livelihoods Focus</a:t>
            </a:r>
          </a:p>
          <a:p>
            <a:pPr marL="0" indent="0" algn="ctr">
              <a:lnSpc>
                <a:spcPct val="80000"/>
              </a:lnSpc>
              <a:spcAft>
                <a:spcPts val="2400"/>
              </a:spcAft>
              <a:buFont typeface="Wingdings" pitchFamily="2" charset="2"/>
              <a:buNone/>
              <a:defRPr/>
            </a:pPr>
            <a:endParaRPr lang="en-GB" sz="2800" kern="0" dirty="0" smtClean="0"/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sz="2800" kern="0" dirty="0" smtClean="0"/>
              <a:t>Use in Multiple Sectors </a:t>
            </a:r>
          </a:p>
          <a:p>
            <a:pPr marL="0" indent="0" algn="ctr">
              <a:lnSpc>
                <a:spcPct val="80000"/>
              </a:lnSpc>
              <a:spcAft>
                <a:spcPts val="2400"/>
              </a:spcAft>
              <a:buFont typeface="Wingdings" pitchFamily="2" charset="2"/>
              <a:buNone/>
              <a:defRPr/>
            </a:pPr>
            <a:r>
              <a:rPr lang="en-GB" sz="2400" b="0" kern="0" dirty="0" smtClean="0"/>
              <a:t>(Food, Shelter, WASH, Education, Livelihoods, Health, Protection, Nutrition) 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en-GB" sz="2800" kern="0" dirty="0" smtClean="0"/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sz="2800" kern="0" dirty="0" smtClean="0"/>
              <a:t>Multi-Purpose Cash Grants</a:t>
            </a:r>
          </a:p>
          <a:p>
            <a:pPr marL="0" indent="0">
              <a:lnSpc>
                <a:spcPct val="80000"/>
              </a:lnSpc>
              <a:spcAft>
                <a:spcPts val="2400"/>
              </a:spcAft>
              <a:buFont typeface="Wingdings" pitchFamily="2" charset="2"/>
              <a:buNone/>
              <a:defRPr/>
            </a:pPr>
            <a:endParaRPr lang="en-GB" sz="2800" kern="0" dirty="0" smtClean="0"/>
          </a:p>
        </p:txBody>
      </p:sp>
      <p:sp>
        <p:nvSpPr>
          <p:cNvPr id="9" name="Down Arrow 8"/>
          <p:cNvSpPr/>
          <p:nvPr/>
        </p:nvSpPr>
        <p:spPr>
          <a:xfrm>
            <a:off x="4211638" y="3436934"/>
            <a:ext cx="576262" cy="576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Down Arrow 9"/>
          <p:cNvSpPr/>
          <p:nvPr/>
        </p:nvSpPr>
        <p:spPr>
          <a:xfrm>
            <a:off x="4211638" y="5191121"/>
            <a:ext cx="576262" cy="574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1" name="Picture 10" descr="http://www.ukpreppersguide.co.uk/wp-content/uploads/2013/04/swiss-army-knife-army-cham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4230" y="5089229"/>
            <a:ext cx="1135162" cy="116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044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Multi-</a:t>
            </a:r>
            <a:r>
              <a:rPr lang="de-CH" dirty="0" err="1" smtClean="0"/>
              <a:t>purpose</a:t>
            </a:r>
            <a:r>
              <a:rPr lang="de-CH" dirty="0" smtClean="0"/>
              <a:t> Cash Grants</a:t>
            </a:r>
            <a:endParaRPr lang="de-DE" dirty="0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079501"/>
            <a:ext cx="5075261" cy="510358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1" dirty="0"/>
              <a:t>Definition</a:t>
            </a:r>
            <a:r>
              <a:rPr lang="en-GB" sz="2400" dirty="0"/>
              <a:t>: </a:t>
            </a:r>
            <a:r>
              <a:rPr lang="en-GB" sz="2400" dirty="0" smtClean="0"/>
              <a:t>Cash transfer </a:t>
            </a:r>
            <a:r>
              <a:rPr lang="en-GB" sz="2400" dirty="0"/>
              <a:t>(either delivered in several regular tranches regular, one-off or as ad-hoc payments) corresponding to the amount of money that a household needs to cover, fully or partially, their </a:t>
            </a:r>
            <a:r>
              <a:rPr lang="en-GB" sz="2400" b="1" dirty="0"/>
              <a:t>basic needs </a:t>
            </a:r>
            <a:r>
              <a:rPr lang="en-GB" sz="2400" dirty="0"/>
              <a:t>that the local market and available services are able to meet appropriately and effectively </a:t>
            </a:r>
            <a:r>
              <a:rPr lang="en-GB" sz="2400" dirty="0" smtClean="0">
                <a:sym typeface="Wingdings" panose="05000000000000000000" pitchFamily="2" charset="2"/>
              </a:rPr>
              <a:t></a:t>
            </a:r>
            <a:r>
              <a:rPr lang="en-GB" sz="2400" dirty="0" smtClean="0"/>
              <a:t> </a:t>
            </a:r>
            <a:r>
              <a:rPr lang="en-GB" sz="2400" b="1" dirty="0"/>
              <a:t>cover the GAP</a:t>
            </a:r>
            <a:r>
              <a:rPr lang="en-GB" sz="2400" dirty="0"/>
              <a:t>! 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pic>
        <p:nvPicPr>
          <p:cNvPr id="7" name="Picture 4" descr="http://www.ukpreppersguide.co.uk/wp-content/uploads/2013/04/swiss-army-knife-army-cham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5916" y="1891821"/>
            <a:ext cx="3068967" cy="314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699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304800"/>
            <a:ext cx="7327900" cy="652463"/>
          </a:xfrm>
        </p:spPr>
        <p:txBody>
          <a:bodyPr/>
          <a:lstStyle/>
          <a:p>
            <a:pPr marL="514350" indent="-514350" eaLnBrk="1" hangingPunct="1">
              <a:spcAft>
                <a:spcPts val="600"/>
              </a:spcAft>
            </a:pPr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1104900"/>
            <a:ext cx="8623300" cy="5549288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dirty="0" smtClean="0"/>
              <a:t>To know the basics of cash transfer programming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/>
              <a:t>To understand the different steps of a response analysis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/>
              <a:t>To be able to perform a response analysis in a simplified scenario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/>
              <a:t>To reflect on how to further integrate CTP into SDC humanitarian programming</a:t>
            </a:r>
          </a:p>
          <a:p>
            <a:pPr marL="0" indent="0" eaLnBrk="1" hangingPunct="1">
              <a:spcAft>
                <a:spcPts val="600"/>
              </a:spcAft>
              <a:buNone/>
            </a:pPr>
            <a:r>
              <a:rPr lang="en-US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r>
              <a:rPr lang="en-US" dirty="0" smtClean="0">
                <a:sym typeface="Wingdings" panose="05000000000000000000" pitchFamily="2" charset="2"/>
              </a:rPr>
              <a:t> Improved capacity to review proposals by partners vis-a-vis the choice of response modality (</a:t>
            </a:r>
            <a:r>
              <a:rPr lang="en-US" dirty="0" smtClean="0">
                <a:solidFill>
                  <a:srgbClr val="C00000"/>
                </a:solidFill>
                <a:sym typeface="Wingdings" panose="05000000000000000000" pitchFamily="2" charset="2"/>
              </a:rPr>
              <a:t>why not cash?</a:t>
            </a:r>
            <a:r>
              <a:rPr lang="en-US" dirty="0" smtClean="0">
                <a:sym typeface="Wingdings" panose="05000000000000000000" pitchFamily="2" charset="2"/>
              </a:rPr>
              <a:t>)</a:t>
            </a:r>
            <a:endParaRPr lang="en-US" dirty="0" smtClean="0"/>
          </a:p>
          <a:p>
            <a:pPr eaLnBrk="1" hangingPunct="1">
              <a:spcAft>
                <a:spcPts val="600"/>
              </a:spcAft>
            </a:pPr>
            <a:endParaRPr lang="en-US" dirty="0" smtClean="0"/>
          </a:p>
          <a:p>
            <a:pPr eaLnBrk="1" hangingPunct="1">
              <a:spcAft>
                <a:spcPts val="600"/>
              </a:spcAft>
            </a:pPr>
            <a:endParaRPr lang="en-GB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268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Multi-</a:t>
            </a:r>
            <a:r>
              <a:rPr lang="de-CH" dirty="0" err="1" smtClean="0"/>
              <a:t>purpose</a:t>
            </a:r>
            <a:r>
              <a:rPr lang="de-CH" dirty="0" smtClean="0"/>
              <a:t> Cash Grants</a:t>
            </a:r>
            <a:endParaRPr lang="de-DE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37668471"/>
              </p:ext>
            </p:extLst>
          </p:nvPr>
        </p:nvGraphicFramePr>
        <p:xfrm>
          <a:off x="575207" y="1249175"/>
          <a:ext cx="7501993" cy="4585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420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Multi-</a:t>
            </a:r>
            <a:r>
              <a:rPr lang="de-CH" dirty="0" err="1" smtClean="0"/>
              <a:t>purpose</a:t>
            </a:r>
            <a:r>
              <a:rPr lang="de-CH" dirty="0" smtClean="0"/>
              <a:t> Cash Grants</a:t>
            </a:r>
            <a:endParaRPr lang="de-DE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44" y="1208994"/>
            <a:ext cx="7668441" cy="5104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297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Thresholds</a:t>
            </a:r>
            <a:endParaRPr lang="de-DE" dirty="0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103086"/>
            <a:ext cx="8623300" cy="5633581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Survival threshold</a:t>
            </a:r>
            <a:r>
              <a:rPr lang="en-US" sz="2400" dirty="0" smtClean="0"/>
              <a:t>: Total income required to cover:</a:t>
            </a:r>
          </a:p>
          <a:p>
            <a:pPr marL="625475" indent="-625475">
              <a:buFont typeface="+mj-lt"/>
              <a:buAutoNum type="alphaLcPeriod"/>
            </a:pPr>
            <a:r>
              <a:rPr lang="en-US" sz="2400" dirty="0" smtClean="0"/>
              <a:t>100</a:t>
            </a:r>
            <a:r>
              <a:rPr lang="en-US" sz="2400" dirty="0"/>
              <a:t>% of minimum food energy needs (2,100 kcals </a:t>
            </a:r>
            <a:r>
              <a:rPr lang="en-US" sz="2400" dirty="0" smtClean="0"/>
              <a:t>pp) </a:t>
            </a:r>
          </a:p>
          <a:p>
            <a:pPr marL="625475" indent="-625475">
              <a:buFont typeface="+mj-lt"/>
              <a:buAutoNum type="alphaLcPeriod"/>
            </a:pPr>
            <a:r>
              <a:rPr lang="en-US" sz="2400" dirty="0" smtClean="0"/>
              <a:t>the costs associated with food preparation and consumption (i.e. salt, soap, kerosene and/or firewood for cooking and basic lighting), plus</a:t>
            </a:r>
          </a:p>
          <a:p>
            <a:pPr marL="625475" indent="-625475">
              <a:spcAft>
                <a:spcPts val="1200"/>
              </a:spcAft>
              <a:buFont typeface="+mj-lt"/>
              <a:buAutoNum type="alphaLcPeriod"/>
            </a:pPr>
            <a:r>
              <a:rPr lang="en-US" sz="2400" dirty="0" smtClean="0"/>
              <a:t>any expenditure </a:t>
            </a:r>
            <a:r>
              <a:rPr lang="en-US" sz="2400" dirty="0"/>
              <a:t>on water for human </a:t>
            </a:r>
            <a:r>
              <a:rPr lang="en-US" sz="2400" dirty="0" smtClean="0"/>
              <a:t>consumption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Livelihood threshold</a:t>
            </a:r>
            <a:r>
              <a:rPr lang="en-US" sz="2400" dirty="0" smtClean="0"/>
              <a:t>: Total income required to: </a:t>
            </a:r>
            <a:endParaRPr lang="en-US" sz="2400" dirty="0"/>
          </a:p>
          <a:p>
            <a:pPr marL="514350" indent="-514350">
              <a:buFont typeface="+mj-lt"/>
              <a:buAutoNum type="alphaLcPeriod"/>
            </a:pPr>
            <a:r>
              <a:rPr lang="en-US" sz="2400" dirty="0" smtClean="0"/>
              <a:t>Ensure basic survival</a:t>
            </a:r>
            <a:endParaRPr lang="en-US" sz="2400" dirty="0"/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maintain access to basic services (e.g. </a:t>
            </a:r>
            <a:r>
              <a:rPr lang="en-US" sz="2400" dirty="0" smtClean="0"/>
              <a:t>medical, school) </a:t>
            </a:r>
            <a:endParaRPr lang="en-US" sz="2400" dirty="0"/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sustain livelihoods in the medium to longer term (e.g. regular purchases of seeds, </a:t>
            </a:r>
            <a:r>
              <a:rPr lang="en-US" sz="2400" dirty="0" err="1"/>
              <a:t>fertiliser</a:t>
            </a:r>
            <a:r>
              <a:rPr lang="en-US" sz="2400" dirty="0"/>
              <a:t>, </a:t>
            </a:r>
            <a:r>
              <a:rPr lang="en-US" sz="2400" dirty="0" smtClean="0"/>
              <a:t>vet </a:t>
            </a:r>
            <a:r>
              <a:rPr lang="en-US" sz="2400" dirty="0"/>
              <a:t>drugs, etc</a:t>
            </a:r>
            <a:r>
              <a:rPr lang="en-US" sz="2400" dirty="0" smtClean="0"/>
              <a:t>.)</a:t>
            </a:r>
            <a:endParaRPr lang="en-US" sz="2400" dirty="0"/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achieve a minimum locally acceptable standard of living (e.g. purchase of basic clothing, coffee/tea, etc.)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661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Multi-</a:t>
            </a:r>
            <a:r>
              <a:rPr lang="de-CH" dirty="0" err="1" smtClean="0"/>
              <a:t>purpose</a:t>
            </a:r>
            <a:r>
              <a:rPr lang="de-CH" dirty="0" smtClean="0"/>
              <a:t> Cash Grants</a:t>
            </a:r>
            <a:endParaRPr lang="de-DE" dirty="0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103086"/>
            <a:ext cx="8623300" cy="5633581"/>
          </a:xfrm>
        </p:spPr>
        <p:txBody>
          <a:bodyPr/>
          <a:lstStyle/>
          <a:p>
            <a:pPr marL="0" indent="0">
              <a:buNone/>
            </a:pPr>
            <a:r>
              <a:rPr lang="en-GB" sz="2600" b="1" dirty="0" smtClean="0"/>
              <a:t>Question</a:t>
            </a:r>
            <a:r>
              <a:rPr lang="en-GB" sz="2600" dirty="0"/>
              <a:t>: What is the difference between an unrestricted (sectoral) cash grant and an (unrestricted) multi-purpose </a:t>
            </a:r>
            <a:r>
              <a:rPr lang="en-GB" sz="2600" dirty="0" smtClean="0"/>
              <a:t>grant… </a:t>
            </a:r>
          </a:p>
          <a:p>
            <a:r>
              <a:rPr lang="en-GB" sz="2600" dirty="0" smtClean="0"/>
              <a:t>from </a:t>
            </a:r>
            <a:r>
              <a:rPr lang="en-GB" sz="2600" dirty="0"/>
              <a:t>the perspective of the recipient</a:t>
            </a:r>
            <a:r>
              <a:rPr lang="en-GB" sz="2600" dirty="0" smtClean="0"/>
              <a:t>?</a:t>
            </a:r>
          </a:p>
          <a:p>
            <a:r>
              <a:rPr lang="en-GB" sz="2600" dirty="0"/>
              <a:t>from the perspective of the </a:t>
            </a:r>
            <a:r>
              <a:rPr lang="en-GB" sz="2600" dirty="0" smtClean="0"/>
              <a:t>planer/implementer? </a:t>
            </a:r>
            <a:endParaRPr lang="de-DE" sz="2600" dirty="0"/>
          </a:p>
          <a:p>
            <a:endParaRPr lang="de-DE" sz="2600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05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008642" y="6593810"/>
            <a:ext cx="2133600" cy="2682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endParaRPr lang="en-US" altLang="es-BO" sz="900" smtClean="0">
              <a:solidFill>
                <a:srgbClr val="85B6B7"/>
              </a:solidFill>
            </a:endParaRPr>
          </a:p>
          <a:p>
            <a:pPr eaLnBrk="1" hangingPunct="1">
              <a:buClrTx/>
              <a:buNone/>
            </a:pPr>
            <a:fld id="{FDD9D907-5292-4991-97B0-482177BDCC16}" type="slidenum">
              <a:rPr lang="en-US" altLang="es-BO" sz="900" smtClean="0">
                <a:solidFill>
                  <a:srgbClr val="85B6B7"/>
                </a:solidFill>
              </a:rPr>
              <a:pPr eaLnBrk="1" hangingPunct="1">
                <a:buClrTx/>
                <a:buNone/>
              </a:pPr>
              <a:t>24</a:t>
            </a:fld>
            <a:endParaRPr lang="en-US" altLang="es-BO" sz="900" smtClean="0">
              <a:solidFill>
                <a:srgbClr val="85B6B7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288" y="2446334"/>
            <a:ext cx="1081765" cy="1584325"/>
          </a:xfrm>
          <a:prstGeom prst="rect">
            <a:avLst/>
          </a:prstGeom>
          <a:solidFill>
            <a:srgbClr val="64A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1600" b="1" dirty="0">
                <a:solidFill>
                  <a:srgbClr val="000000"/>
                </a:solidFill>
              </a:rPr>
              <a:t>Food </a:t>
            </a:r>
            <a:r>
              <a:rPr lang="en-GB" sz="1600" b="1" dirty="0" smtClean="0">
                <a:solidFill>
                  <a:srgbClr val="000000"/>
                </a:solidFill>
              </a:rPr>
              <a:t>Security</a:t>
            </a:r>
          </a:p>
          <a:p>
            <a:pPr algn="ctr">
              <a:buNone/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WFP &amp; FAO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29453" y="2452684"/>
            <a:ext cx="936625" cy="1584325"/>
          </a:xfrm>
          <a:prstGeom prst="rect">
            <a:avLst/>
          </a:prstGeom>
          <a:solidFill>
            <a:srgbClr val="64A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1600" b="1" dirty="0">
                <a:solidFill>
                  <a:srgbClr val="000000"/>
                </a:solidFill>
              </a:rPr>
              <a:t>Early </a:t>
            </a:r>
            <a:r>
              <a:rPr lang="en-GB" sz="1600" b="1" dirty="0" err="1" smtClean="0">
                <a:solidFill>
                  <a:srgbClr val="000000"/>
                </a:solidFill>
              </a:rPr>
              <a:t>Reco</a:t>
            </a:r>
            <a:r>
              <a:rPr lang="en-GB" sz="1600" b="1" dirty="0" smtClean="0">
                <a:solidFill>
                  <a:srgbClr val="000000"/>
                </a:solidFill>
              </a:rPr>
              <a:t>-very</a:t>
            </a:r>
          </a:p>
          <a:p>
            <a:pPr algn="ctr">
              <a:buNone/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UNDP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34353" y="2446334"/>
            <a:ext cx="936625" cy="1584325"/>
          </a:xfrm>
          <a:prstGeom prst="rect">
            <a:avLst/>
          </a:prstGeom>
          <a:solidFill>
            <a:srgbClr val="64A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1600" b="1" dirty="0">
                <a:solidFill>
                  <a:srgbClr val="000000"/>
                </a:solidFill>
              </a:rPr>
              <a:t>Shelter and </a:t>
            </a:r>
            <a:r>
              <a:rPr lang="en-GB" sz="1600" b="1" dirty="0" smtClean="0">
                <a:solidFill>
                  <a:srgbClr val="000000"/>
                </a:solidFill>
              </a:rPr>
              <a:t>NFI</a:t>
            </a:r>
          </a:p>
          <a:p>
            <a:pPr algn="ctr">
              <a:buNone/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UNHCR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44015" y="2452684"/>
            <a:ext cx="904875" cy="1584325"/>
          </a:xfrm>
          <a:prstGeom prst="rect">
            <a:avLst/>
          </a:prstGeom>
          <a:solidFill>
            <a:srgbClr val="64A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1600" b="1" dirty="0" smtClean="0">
                <a:solidFill>
                  <a:srgbClr val="000000"/>
                </a:solidFill>
              </a:rPr>
              <a:t>Health</a:t>
            </a:r>
          </a:p>
          <a:p>
            <a:pPr algn="ctr">
              <a:buNone/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WHO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23515" y="2446334"/>
            <a:ext cx="1109663" cy="1584325"/>
          </a:xfrm>
          <a:prstGeom prst="rect">
            <a:avLst/>
          </a:prstGeom>
          <a:solidFill>
            <a:srgbClr val="64A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1600" b="1" dirty="0" smtClean="0">
                <a:solidFill>
                  <a:srgbClr val="000000"/>
                </a:solidFill>
              </a:rPr>
              <a:t>Edu-cation</a:t>
            </a:r>
          </a:p>
          <a:p>
            <a:pPr algn="ctr">
              <a:buNone/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UNICEF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92832" y="2444746"/>
            <a:ext cx="935037" cy="1584325"/>
          </a:xfrm>
          <a:prstGeom prst="rect">
            <a:avLst/>
          </a:prstGeom>
          <a:solidFill>
            <a:srgbClr val="64A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1600" b="1" dirty="0" smtClean="0">
                <a:solidFill>
                  <a:srgbClr val="000000"/>
                </a:solidFill>
              </a:rPr>
              <a:t>Protec-</a:t>
            </a:r>
            <a:r>
              <a:rPr lang="en-GB" sz="1600" b="1" dirty="0" err="1" smtClean="0">
                <a:solidFill>
                  <a:srgbClr val="000000"/>
                </a:solidFill>
              </a:rPr>
              <a:t>tion</a:t>
            </a:r>
            <a:endParaRPr lang="en-GB" sz="1600" b="1" dirty="0" smtClean="0">
              <a:solidFill>
                <a:srgbClr val="000000"/>
              </a:solidFill>
            </a:endParaRPr>
          </a:p>
          <a:p>
            <a:pPr algn="ctr">
              <a:buNone/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UNHCR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330161" y="2439984"/>
            <a:ext cx="1001039" cy="1584325"/>
          </a:xfrm>
          <a:prstGeom prst="rect">
            <a:avLst/>
          </a:prstGeom>
          <a:solidFill>
            <a:srgbClr val="64A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1600" b="1" dirty="0" smtClean="0">
                <a:solidFill>
                  <a:srgbClr val="000000"/>
                </a:solidFill>
              </a:rPr>
              <a:t>WASH</a:t>
            </a:r>
          </a:p>
          <a:p>
            <a:pPr algn="ctr">
              <a:buNone/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UNICEF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40428" y="1763709"/>
            <a:ext cx="7523162" cy="431800"/>
          </a:xfrm>
          <a:prstGeom prst="rect">
            <a:avLst/>
          </a:prstGeom>
          <a:solidFill>
            <a:srgbClr val="64A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1600" dirty="0">
                <a:solidFill>
                  <a:srgbClr val="000000"/>
                </a:solidFill>
              </a:rPr>
              <a:t>Inter-cluster Coordination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373990" y="1087434"/>
            <a:ext cx="3889375" cy="431800"/>
          </a:xfrm>
          <a:prstGeom prst="rect">
            <a:avLst/>
          </a:prstGeom>
          <a:solidFill>
            <a:srgbClr val="64A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1600" dirty="0">
                <a:solidFill>
                  <a:srgbClr val="000000"/>
                </a:solidFill>
              </a:rPr>
              <a:t>Humanitarian Coordinator</a:t>
            </a:r>
          </a:p>
        </p:txBody>
      </p:sp>
      <p:sp>
        <p:nvSpPr>
          <p:cNvPr id="7" name="Oval 6"/>
          <p:cNvSpPr/>
          <p:nvPr/>
        </p:nvSpPr>
        <p:spPr>
          <a:xfrm>
            <a:off x="3054710" y="4896164"/>
            <a:ext cx="2713831" cy="762952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2400" b="1" dirty="0">
                <a:solidFill>
                  <a:srgbClr val="000000"/>
                </a:solidFill>
              </a:rPr>
              <a:t>Cash ?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1305603" y="4275134"/>
            <a:ext cx="1333500" cy="98742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2218415" y="4151309"/>
            <a:ext cx="842963" cy="86677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3205840" y="4211634"/>
            <a:ext cx="465138" cy="69215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4301215" y="4151309"/>
            <a:ext cx="17463" cy="690562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5148940" y="4151309"/>
            <a:ext cx="233363" cy="75247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5860140" y="4181471"/>
            <a:ext cx="630238" cy="836613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6490378" y="4227509"/>
            <a:ext cx="952500" cy="103505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haltsplatzhalter 3"/>
          <p:cNvSpPr txBox="1">
            <a:spLocks/>
          </p:cNvSpPr>
          <p:nvPr/>
        </p:nvSpPr>
        <p:spPr>
          <a:xfrm>
            <a:off x="395288" y="5709510"/>
            <a:ext cx="8485187" cy="115792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002060"/>
              </a:buClr>
              <a:buFont typeface="Wingdings" pitchFamily="2" charset="2"/>
              <a:buChar char="§"/>
              <a:defRPr sz="3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002060"/>
              </a:buClr>
              <a:buFont typeface="Wingdings" pitchFamily="2" charset="2"/>
              <a:buChar char="§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00206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00206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10000"/>
              <a:buChar char="-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None/>
              <a:defRPr/>
            </a:pPr>
            <a:r>
              <a:rPr lang="en-GB" sz="2200" b="0" kern="1200" dirty="0" smtClean="0">
                <a:sym typeface="Wingdings" panose="05000000000000000000" pitchFamily="2" charset="2"/>
              </a:rPr>
              <a:t> </a:t>
            </a:r>
            <a:r>
              <a:rPr lang="en-GB" sz="2200" b="0" kern="1200" dirty="0" smtClean="0"/>
              <a:t>Cash </a:t>
            </a:r>
            <a:r>
              <a:rPr lang="en-GB" sz="2200" kern="1200" dirty="0" smtClean="0"/>
              <a:t>challenges</a:t>
            </a:r>
            <a:r>
              <a:rPr lang="en-GB" sz="2200" b="0" kern="1200" dirty="0" smtClean="0"/>
              <a:t> the ways in which international humanitarian assistance is organised / the way that humanitarian agencies define their mission and mandate</a:t>
            </a:r>
            <a:endParaRPr lang="en-US" altLang="fr-FR" sz="2200" kern="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en-US" sz="2200" b="0" kern="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en-US" sz="2200" b="0" kern="0" dirty="0"/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227013" y="298509"/>
            <a:ext cx="8237537" cy="5920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None/>
              <a:defRPr/>
            </a:pPr>
            <a:r>
              <a:rPr lang="en-US" sz="3200" b="1" kern="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‘Disruptive’ Potential of CTP</a:t>
            </a:r>
            <a:endParaRPr lang="en-US" sz="3200" b="1" i="1" kern="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36489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145146"/>
            <a:ext cx="7277100" cy="652463"/>
          </a:xfrm>
        </p:spPr>
        <p:txBody>
          <a:bodyPr/>
          <a:lstStyle/>
          <a:p>
            <a:pPr marL="514350" indent="-514350" eaLnBrk="1" hangingPunct="1">
              <a:spcAft>
                <a:spcPts val="600"/>
              </a:spcAft>
            </a:pPr>
            <a:r>
              <a:rPr lang="en-US" dirty="0" smtClean="0"/>
              <a:t>CTP and livelihoods / resilience</a:t>
            </a:r>
            <a:endParaRPr lang="en-US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40" y="914967"/>
            <a:ext cx="8825628" cy="603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640" y="726285"/>
            <a:ext cx="1582057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b="1" dirty="0" smtClean="0">
                <a:solidFill>
                  <a:srgbClr val="C00000"/>
                </a:solidFill>
              </a:rPr>
              <a:t>Sustainable Livelihood Framework</a:t>
            </a:r>
            <a:endParaRPr lang="en-GB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29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101013" y="6270625"/>
            <a:ext cx="585787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endParaRPr lang="en-US" altLang="es-BO" sz="900" smtClean="0">
              <a:solidFill>
                <a:srgbClr val="85B6B7"/>
              </a:solidFill>
            </a:endParaRPr>
          </a:p>
          <a:p>
            <a:pPr eaLnBrk="1" hangingPunct="1">
              <a:buClrTx/>
              <a:buNone/>
            </a:pPr>
            <a:fld id="{9E89937B-07B4-4957-BF5F-BBF253F972EE}" type="slidenum">
              <a:rPr lang="en-US" altLang="es-BO" sz="900" smtClean="0">
                <a:solidFill>
                  <a:srgbClr val="85B6B7"/>
                </a:solidFill>
              </a:rPr>
              <a:pPr eaLnBrk="1" hangingPunct="1">
                <a:buClrTx/>
                <a:buNone/>
              </a:pPr>
              <a:t>26</a:t>
            </a:fld>
            <a:endParaRPr lang="en-US" altLang="es-BO" sz="900" smtClean="0">
              <a:solidFill>
                <a:srgbClr val="85B6B7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30213" y="118487"/>
            <a:ext cx="8059737" cy="5663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None/>
              <a:defRPr/>
            </a:pPr>
            <a:r>
              <a:rPr lang="en-US" sz="2800" b="1" kern="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Shock and Assets</a:t>
            </a:r>
            <a:endParaRPr lang="en-US" sz="2800" b="1" i="1" kern="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Regular Pentagon 6"/>
          <p:cNvSpPr/>
          <p:nvPr/>
        </p:nvSpPr>
        <p:spPr>
          <a:xfrm>
            <a:off x="3059113" y="1989138"/>
            <a:ext cx="2808287" cy="2376487"/>
          </a:xfrm>
          <a:prstGeom prst="pentagon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535363" y="1528763"/>
            <a:ext cx="1828800" cy="369887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Human Assets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1116013" y="2781300"/>
            <a:ext cx="1828800" cy="36830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Social Assets</a:t>
            </a: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2124075" y="4500563"/>
            <a:ext cx="1943100" cy="36830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Physical Assets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6011863" y="2595563"/>
            <a:ext cx="1828800" cy="369887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Natural Assets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4948238" y="4500563"/>
            <a:ext cx="2144712" cy="36830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Financial Assets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82613" y="1484313"/>
            <a:ext cx="2476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GB" altLang="en-US" sz="1800">
                <a:solidFill>
                  <a:srgbClr val="000000"/>
                </a:solidFill>
              </a:rPr>
              <a:t>Networks, connections, formal &amp; informal groups, relationships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933700" y="765175"/>
            <a:ext cx="3222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GB" altLang="en-US" sz="1800">
                <a:solidFill>
                  <a:srgbClr val="000000"/>
                </a:solidFill>
              </a:rPr>
              <a:t>Skills, knowledge, education, health, ability to work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6299200" y="3068638"/>
            <a:ext cx="21605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GB" altLang="en-US" sz="1800">
                <a:solidFill>
                  <a:srgbClr val="000000"/>
                </a:solidFill>
              </a:rPr>
              <a:t>Land, water, forests, wildlife, biodiversity</a:t>
            </a: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5076825" y="4941888"/>
            <a:ext cx="34671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GB" altLang="en-US" sz="1800" i="1">
                <a:solidFill>
                  <a:srgbClr val="000000"/>
                </a:solidFill>
              </a:rPr>
              <a:t>Savings</a:t>
            </a:r>
            <a:r>
              <a:rPr lang="en-GB" altLang="en-US" sz="1800">
                <a:solidFill>
                  <a:srgbClr val="000000"/>
                </a:solidFill>
              </a:rPr>
              <a:t>: cash, bank deposit, jewellery, livestock</a:t>
            </a:r>
          </a:p>
          <a:p>
            <a:pPr eaLnBrk="1" hangingPunct="1">
              <a:buClrTx/>
              <a:buFontTx/>
              <a:buNone/>
            </a:pPr>
            <a:r>
              <a:rPr lang="en-GB" altLang="en-US" sz="1800" i="1">
                <a:solidFill>
                  <a:srgbClr val="000000"/>
                </a:solidFill>
              </a:rPr>
              <a:t>Regular inflow of money</a:t>
            </a:r>
            <a:r>
              <a:rPr lang="en-GB" altLang="en-US" sz="1800">
                <a:solidFill>
                  <a:srgbClr val="000000"/>
                </a:solidFill>
              </a:rPr>
              <a:t>: income, pension, other transfers, remittances</a:t>
            </a: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684213" y="4868863"/>
            <a:ext cx="4105501" cy="20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None/>
              <a:defRPr/>
            </a:pPr>
            <a:r>
              <a:rPr lang="en-GB" altLang="en-US" i="1" dirty="0" smtClean="0">
                <a:solidFill>
                  <a:srgbClr val="000000"/>
                </a:solidFill>
              </a:rPr>
              <a:t>Basic infrastructure</a:t>
            </a:r>
            <a:r>
              <a:rPr lang="en-GB" altLang="en-US" dirty="0" smtClean="0">
                <a:solidFill>
                  <a:srgbClr val="000000"/>
                </a:solidFill>
              </a:rPr>
              <a:t>: </a:t>
            </a:r>
          </a:p>
          <a:p>
            <a:pPr marL="285750" indent="-285750" eaLnBrk="1" hangingPunct="1">
              <a:buFontTx/>
              <a:buChar char="-"/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Access to energy, communication, water supply and sanitation; transp.</a:t>
            </a:r>
          </a:p>
          <a:p>
            <a:pPr marL="285750" indent="-285750" eaLnBrk="1" hangingPunct="1">
              <a:buFontTx/>
              <a:buChar char="-"/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Shelter and buildings</a:t>
            </a:r>
          </a:p>
          <a:p>
            <a:pPr eaLnBrk="1" hangingPunct="1">
              <a:buNone/>
              <a:defRPr/>
            </a:pPr>
            <a:r>
              <a:rPr lang="en-GB" altLang="en-US" i="1" dirty="0" smtClean="0">
                <a:solidFill>
                  <a:srgbClr val="000000"/>
                </a:solidFill>
              </a:rPr>
              <a:t>Producer goods</a:t>
            </a:r>
            <a:r>
              <a:rPr lang="en-GB" altLang="en-US" dirty="0" smtClean="0">
                <a:solidFill>
                  <a:srgbClr val="000000"/>
                </a:solidFill>
              </a:rPr>
              <a:t>: tools, machines, technology</a:t>
            </a: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3678238" y="2938463"/>
            <a:ext cx="15414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GB" altLang="en-US" sz="2200" b="1">
                <a:solidFill>
                  <a:srgbClr val="00B050"/>
                </a:solidFill>
              </a:rPr>
              <a:t>Asset</a:t>
            </a:r>
          </a:p>
          <a:p>
            <a:pPr algn="ctr" eaLnBrk="1" hangingPunct="1">
              <a:buClrTx/>
              <a:buFontTx/>
              <a:buNone/>
            </a:pPr>
            <a:r>
              <a:rPr lang="en-GB" altLang="en-US" sz="2200" b="1">
                <a:solidFill>
                  <a:srgbClr val="00B050"/>
                </a:solidFill>
              </a:rPr>
              <a:t> Pentagon</a:t>
            </a:r>
          </a:p>
        </p:txBody>
      </p:sp>
      <p:sp>
        <p:nvSpPr>
          <p:cNvPr id="21" name="Lightning Bolt 20"/>
          <p:cNvSpPr/>
          <p:nvPr/>
        </p:nvSpPr>
        <p:spPr>
          <a:xfrm>
            <a:off x="4067175" y="727075"/>
            <a:ext cx="1030288" cy="1362075"/>
          </a:xfrm>
          <a:prstGeom prst="lightningBol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0000"/>
              </a:solidFill>
            </a:endParaRPr>
          </a:p>
        </p:txBody>
      </p:sp>
      <p:sp>
        <p:nvSpPr>
          <p:cNvPr id="22" name="Lightning Bolt 21"/>
          <p:cNvSpPr/>
          <p:nvPr/>
        </p:nvSpPr>
        <p:spPr>
          <a:xfrm>
            <a:off x="1903413" y="4652963"/>
            <a:ext cx="1030287" cy="1362075"/>
          </a:xfrm>
          <a:prstGeom prst="lightningBol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2225" y="476250"/>
            <a:ext cx="2447925" cy="19759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None/>
              <a:defRPr/>
            </a:pPr>
            <a:r>
              <a:rPr lang="en-GB" b="1" dirty="0">
                <a:solidFill>
                  <a:srgbClr val="FF0000"/>
                </a:solidFill>
              </a:rPr>
              <a:t>Consequences?</a:t>
            </a:r>
          </a:p>
          <a:p>
            <a:pPr marL="285750" indent="-285750">
              <a:buFontTx/>
              <a:buChar char="-"/>
              <a:defRPr/>
            </a:pPr>
            <a:r>
              <a:rPr lang="en-GB" dirty="0">
                <a:solidFill>
                  <a:srgbClr val="FF0000"/>
                </a:solidFill>
              </a:rPr>
              <a:t>Loss of assets</a:t>
            </a:r>
          </a:p>
          <a:p>
            <a:pPr marL="285750" indent="-285750">
              <a:buFontTx/>
              <a:buChar char="-"/>
              <a:defRPr/>
            </a:pPr>
            <a:r>
              <a:rPr lang="en-GB" dirty="0">
                <a:solidFill>
                  <a:srgbClr val="FF0000"/>
                </a:solidFill>
              </a:rPr>
              <a:t>Negative coping mech. harmful to assets, livelihoods, dignity</a:t>
            </a:r>
          </a:p>
        </p:txBody>
      </p:sp>
      <p:sp>
        <p:nvSpPr>
          <p:cNvPr id="24" name="Lightning Bolt 23"/>
          <p:cNvSpPr/>
          <p:nvPr/>
        </p:nvSpPr>
        <p:spPr>
          <a:xfrm>
            <a:off x="1093788" y="1484313"/>
            <a:ext cx="1030287" cy="1363662"/>
          </a:xfrm>
          <a:prstGeom prst="lightningBol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0000"/>
              </a:solidFill>
            </a:endParaRPr>
          </a:p>
        </p:txBody>
      </p:sp>
      <p:sp>
        <p:nvSpPr>
          <p:cNvPr id="25" name="Lightning Bolt 24"/>
          <p:cNvSpPr/>
          <p:nvPr/>
        </p:nvSpPr>
        <p:spPr>
          <a:xfrm>
            <a:off x="6518275" y="2495550"/>
            <a:ext cx="1030288" cy="1362075"/>
          </a:xfrm>
          <a:prstGeom prst="lightningBol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0000"/>
              </a:solidFill>
            </a:endParaRPr>
          </a:p>
        </p:txBody>
      </p:sp>
      <p:sp>
        <p:nvSpPr>
          <p:cNvPr id="26" name="Lightning Bolt 25"/>
          <p:cNvSpPr/>
          <p:nvPr/>
        </p:nvSpPr>
        <p:spPr>
          <a:xfrm>
            <a:off x="6002338" y="4670425"/>
            <a:ext cx="1030287" cy="1363663"/>
          </a:xfrm>
          <a:prstGeom prst="lightningBol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57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1" grpId="0" animBg="1"/>
      <p:bldP spid="22" grpId="0" animBg="1"/>
      <p:bldP spid="23" grpId="0"/>
      <p:bldP spid="24" grpId="0" animBg="1"/>
      <p:bldP spid="25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101013" y="6270625"/>
            <a:ext cx="585787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endParaRPr lang="en-US" altLang="es-BO" sz="900" smtClean="0">
              <a:solidFill>
                <a:srgbClr val="85B6B7"/>
              </a:solidFill>
            </a:endParaRPr>
          </a:p>
          <a:p>
            <a:pPr eaLnBrk="1" hangingPunct="1">
              <a:buClrTx/>
              <a:buNone/>
            </a:pPr>
            <a:fld id="{9E89937B-07B4-4957-BF5F-BBF253F972EE}" type="slidenum">
              <a:rPr lang="en-US" altLang="es-BO" sz="900" smtClean="0">
                <a:solidFill>
                  <a:srgbClr val="85B6B7"/>
                </a:solidFill>
              </a:rPr>
              <a:pPr eaLnBrk="1" hangingPunct="1">
                <a:buClrTx/>
                <a:buNone/>
              </a:pPr>
              <a:t>27</a:t>
            </a:fld>
            <a:endParaRPr lang="en-US" altLang="es-BO" sz="900" smtClean="0">
              <a:solidFill>
                <a:srgbClr val="85B6B7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30213" y="321683"/>
            <a:ext cx="8059737" cy="5663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None/>
              <a:defRPr/>
            </a:pPr>
            <a:r>
              <a:rPr lang="en-US" sz="2800" b="1" kern="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Livelihood Assets </a:t>
            </a:r>
            <a:r>
              <a:rPr lang="en-US" sz="2800" b="1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through </a:t>
            </a:r>
            <a:r>
              <a:rPr lang="en-US" sz="2800" b="1" i="1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Cash influx</a:t>
            </a:r>
          </a:p>
        </p:txBody>
      </p:sp>
      <p:sp>
        <p:nvSpPr>
          <p:cNvPr id="3" name="Regular Pentagon 2"/>
          <p:cNvSpPr/>
          <p:nvPr/>
        </p:nvSpPr>
        <p:spPr>
          <a:xfrm>
            <a:off x="3059113" y="2309813"/>
            <a:ext cx="2808287" cy="2376487"/>
          </a:xfrm>
          <a:prstGeom prst="pentagon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15365" name="TextBox 3"/>
          <p:cNvSpPr txBox="1">
            <a:spLocks noChangeArrowheads="1"/>
          </p:cNvSpPr>
          <p:nvPr/>
        </p:nvSpPr>
        <p:spPr bwMode="auto">
          <a:xfrm>
            <a:off x="3535363" y="1849438"/>
            <a:ext cx="1828800" cy="37343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Human Assets</a:t>
            </a:r>
          </a:p>
        </p:txBody>
      </p:sp>
      <p:sp>
        <p:nvSpPr>
          <p:cNvPr id="15367" name="TextBox 9"/>
          <p:cNvSpPr txBox="1">
            <a:spLocks noChangeArrowheads="1"/>
          </p:cNvSpPr>
          <p:nvPr/>
        </p:nvSpPr>
        <p:spPr bwMode="auto">
          <a:xfrm>
            <a:off x="323850" y="4821238"/>
            <a:ext cx="1943100" cy="37343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Physical Assets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4948238" y="4822825"/>
            <a:ext cx="2144712" cy="37343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Financial Assets</a:t>
            </a:r>
          </a:p>
        </p:txBody>
      </p:sp>
      <p:sp>
        <p:nvSpPr>
          <p:cNvPr id="15371" name="TextBox 12"/>
          <p:cNvSpPr txBox="1">
            <a:spLocks noChangeArrowheads="1"/>
          </p:cNvSpPr>
          <p:nvPr/>
        </p:nvSpPr>
        <p:spPr bwMode="auto">
          <a:xfrm>
            <a:off x="457200" y="2060575"/>
            <a:ext cx="2530475" cy="678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>
                <a:solidFill>
                  <a:srgbClr val="000000"/>
                </a:solidFill>
              </a:rPr>
              <a:t>Relieve pressure from informal safety nets</a:t>
            </a:r>
          </a:p>
        </p:txBody>
      </p:sp>
      <p:sp>
        <p:nvSpPr>
          <p:cNvPr id="15372" name="TextBox 13"/>
          <p:cNvSpPr txBox="1">
            <a:spLocks noChangeArrowheads="1"/>
          </p:cNvSpPr>
          <p:nvPr/>
        </p:nvSpPr>
        <p:spPr bwMode="auto">
          <a:xfrm>
            <a:off x="6156325" y="1155700"/>
            <a:ext cx="2592388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>
                <a:solidFill>
                  <a:srgbClr val="000000"/>
                </a:solidFill>
              </a:rPr>
              <a:t>Investment in education and skills; improved nutrition and health </a:t>
            </a:r>
            <a:r>
              <a:rPr lang="en-GB" altLang="en-US" sz="1800">
                <a:solidFill>
                  <a:srgbClr val="000000"/>
                </a:solidFill>
                <a:sym typeface="Wingdings" pitchFamily="2" charset="2"/>
              </a:rPr>
              <a:t> better productivity</a:t>
            </a:r>
            <a:endParaRPr lang="en-GB" altLang="en-US" sz="1800">
              <a:solidFill>
                <a:srgbClr val="000000"/>
              </a:solidFill>
            </a:endParaRPr>
          </a:p>
        </p:txBody>
      </p:sp>
      <p:sp>
        <p:nvSpPr>
          <p:cNvPr id="15374" name="TextBox 15"/>
          <p:cNvSpPr txBox="1">
            <a:spLocks noChangeArrowheads="1"/>
          </p:cNvSpPr>
          <p:nvPr/>
        </p:nvSpPr>
        <p:spPr bwMode="auto">
          <a:xfrm>
            <a:off x="1116013" y="5275263"/>
            <a:ext cx="2735262" cy="100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>
                <a:solidFill>
                  <a:srgbClr val="000000"/>
                </a:solidFill>
              </a:rPr>
              <a:t>Investment in producer goods: tools, machines, seeds, livestock</a:t>
            </a:r>
          </a:p>
        </p:txBody>
      </p:sp>
      <p:sp>
        <p:nvSpPr>
          <p:cNvPr id="15375" name="TextBox 16"/>
          <p:cNvSpPr txBox="1">
            <a:spLocks noChangeArrowheads="1"/>
          </p:cNvSpPr>
          <p:nvPr/>
        </p:nvSpPr>
        <p:spPr bwMode="auto">
          <a:xfrm>
            <a:off x="3678238" y="3259138"/>
            <a:ext cx="1541462" cy="87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Tx/>
              <a:buNone/>
            </a:pPr>
            <a:r>
              <a:rPr lang="en-GB" altLang="en-US" sz="2200" b="1">
                <a:solidFill>
                  <a:srgbClr val="00B050"/>
                </a:solidFill>
              </a:rPr>
              <a:t>Asset</a:t>
            </a:r>
          </a:p>
          <a:p>
            <a:pPr algn="ctr" eaLnBrk="1" hangingPunct="1">
              <a:buClrTx/>
              <a:buNone/>
            </a:pPr>
            <a:r>
              <a:rPr lang="en-GB" altLang="en-US" sz="2200" b="1">
                <a:solidFill>
                  <a:srgbClr val="00B050"/>
                </a:solidFill>
              </a:rPr>
              <a:t> Pentagon</a:t>
            </a:r>
          </a:p>
        </p:txBody>
      </p:sp>
      <p:cxnSp>
        <p:nvCxnSpPr>
          <p:cNvPr id="6" name="Elbow Connector 5"/>
          <p:cNvCxnSpPr>
            <a:stCxn id="15369" idx="0"/>
            <a:endCxn id="15365" idx="3"/>
          </p:cNvCxnSpPr>
          <p:nvPr/>
        </p:nvCxnSpPr>
        <p:spPr>
          <a:xfrm rot="16200000" flipV="1">
            <a:off x="4299045" y="3101275"/>
            <a:ext cx="2786669" cy="656431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5692775" y="5876925"/>
            <a:ext cx="2767013" cy="936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altLang="en-US" b="1" dirty="0">
                <a:solidFill>
                  <a:srgbClr val="FF0000"/>
                </a:solidFill>
              </a:rPr>
              <a:t>Cash influx: </a:t>
            </a:r>
            <a:r>
              <a:rPr lang="en-GB" altLang="en-US" dirty="0">
                <a:solidFill>
                  <a:srgbClr val="FF0000"/>
                </a:solidFill>
              </a:rPr>
              <a:t>one-off or regular &amp; predictable</a:t>
            </a:r>
          </a:p>
        </p:txBody>
      </p:sp>
      <p:cxnSp>
        <p:nvCxnSpPr>
          <p:cNvPr id="12" name="Straight Arrow Connector 11"/>
          <p:cNvCxnSpPr>
            <a:stCxn id="8" idx="0"/>
            <a:endCxn id="15369" idx="2"/>
          </p:cNvCxnSpPr>
          <p:nvPr/>
        </p:nvCxnSpPr>
        <p:spPr>
          <a:xfrm flipH="1" flipV="1">
            <a:off x="6020594" y="5196261"/>
            <a:ext cx="1055688" cy="68066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25525" y="3835400"/>
            <a:ext cx="2393950" cy="98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>
                <a:solidFill>
                  <a:srgbClr val="000000"/>
                </a:solidFill>
              </a:rPr>
              <a:t>Investment in house-hold infrastructure: shelter, sanitation</a:t>
            </a:r>
          </a:p>
        </p:txBody>
      </p:sp>
      <p:cxnSp>
        <p:nvCxnSpPr>
          <p:cNvPr id="19" name="Straight Arrow Connector 18"/>
          <p:cNvCxnSpPr>
            <a:stCxn id="15369" idx="1"/>
            <a:endCxn id="15367" idx="3"/>
          </p:cNvCxnSpPr>
          <p:nvPr/>
        </p:nvCxnSpPr>
        <p:spPr>
          <a:xfrm flipH="1" flipV="1">
            <a:off x="2266950" y="5007956"/>
            <a:ext cx="2681288" cy="158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7"/>
          <p:cNvSpPr txBox="1">
            <a:spLocks noChangeArrowheads="1"/>
          </p:cNvSpPr>
          <p:nvPr/>
        </p:nvSpPr>
        <p:spPr bwMode="auto">
          <a:xfrm>
            <a:off x="1014413" y="2878138"/>
            <a:ext cx="1828800" cy="37343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Social Assets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197725" y="4019550"/>
            <a:ext cx="1982788" cy="98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>
                <a:solidFill>
                  <a:srgbClr val="000000"/>
                </a:solidFill>
              </a:rPr>
              <a:t>Prevent negative coping mech. (asset protection)</a:t>
            </a:r>
          </a:p>
        </p:txBody>
      </p:sp>
      <p:sp>
        <p:nvSpPr>
          <p:cNvPr id="2" name="Rectangle 1"/>
          <p:cNvSpPr/>
          <p:nvPr/>
        </p:nvSpPr>
        <p:spPr>
          <a:xfrm>
            <a:off x="7370763" y="3575050"/>
            <a:ext cx="1522412" cy="431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dirty="0">
                <a:solidFill>
                  <a:srgbClr val="000000"/>
                </a:solidFill>
              </a:rPr>
              <a:t>Basic needs</a:t>
            </a:r>
          </a:p>
        </p:txBody>
      </p:sp>
      <p:cxnSp>
        <p:nvCxnSpPr>
          <p:cNvPr id="5" name="Straight Arrow Connector 4"/>
          <p:cNvCxnSpPr>
            <a:stCxn id="15369" idx="0"/>
            <a:endCxn id="2" idx="1"/>
          </p:cNvCxnSpPr>
          <p:nvPr/>
        </p:nvCxnSpPr>
        <p:spPr>
          <a:xfrm flipV="1">
            <a:off x="6020594" y="3790950"/>
            <a:ext cx="1350169" cy="1031875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025775" y="6034088"/>
            <a:ext cx="2674938" cy="678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 dirty="0">
                <a:solidFill>
                  <a:srgbClr val="000000"/>
                </a:solidFill>
              </a:rPr>
              <a:t>In addition: stimulates local markets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132138" y="4724400"/>
            <a:ext cx="1150937" cy="34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600">
                <a:solidFill>
                  <a:srgbClr val="FF0000"/>
                </a:solidFill>
              </a:rPr>
              <a:t>convert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936160" y="3429000"/>
            <a:ext cx="43447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600">
                <a:solidFill>
                  <a:srgbClr val="FF0000"/>
                </a:solidFill>
              </a:rPr>
              <a:t>convert</a:t>
            </a: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6015038" y="2940050"/>
            <a:ext cx="1436687" cy="373436"/>
          </a:xfrm>
          <a:prstGeom prst="rect">
            <a:avLst/>
          </a:prstGeom>
          <a:noFill/>
          <a:ln w="19050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  <a:defRPr/>
            </a:pPr>
            <a:r>
              <a:rPr lang="en-GB" altLang="en-US" sz="1800" b="1" dirty="0" smtClean="0">
                <a:solidFill>
                  <a:schemeClr val="bg1">
                    <a:lumMod val="65000"/>
                  </a:schemeClr>
                </a:solidFill>
              </a:rPr>
              <a:t>Nat. Assets</a:t>
            </a:r>
          </a:p>
        </p:txBody>
      </p:sp>
    </p:spTree>
    <p:extLst>
      <p:ext uri="{BB962C8B-B14F-4D97-AF65-F5344CB8AC3E}">
        <p14:creationId xmlns:p14="http://schemas.microsoft.com/office/powerpoint/2010/main" val="339034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365" grpId="0" animBg="1"/>
      <p:bldP spid="15367" grpId="0" animBg="1"/>
      <p:bldP spid="15369" grpId="0" animBg="1"/>
      <p:bldP spid="15371" grpId="0"/>
      <p:bldP spid="15372" grpId="0"/>
      <p:bldP spid="15374" grpId="0"/>
      <p:bldP spid="15375" grpId="0"/>
      <p:bldP spid="8" grpId="0" animBg="1"/>
      <p:bldP spid="17" grpId="0"/>
      <p:bldP spid="32" grpId="0" animBg="1"/>
      <p:bldP spid="20" grpId="0"/>
      <p:bldP spid="2" grpId="0" animBg="1"/>
      <p:bldP spid="25" grpId="0"/>
      <p:bldP spid="14" grpId="0"/>
      <p:bldP spid="15" grpId="0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101013" y="5949950"/>
            <a:ext cx="585787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endParaRPr lang="en-US" altLang="es-BO" sz="900" smtClean="0">
              <a:solidFill>
                <a:srgbClr val="85B6B7"/>
              </a:solidFill>
            </a:endParaRPr>
          </a:p>
          <a:p>
            <a:pPr eaLnBrk="1" hangingPunct="1">
              <a:buClrTx/>
              <a:buNone/>
            </a:pPr>
            <a:fld id="{4D4381FF-5D0D-4ED7-BEF9-E8C6CAA54AB6}" type="slidenum">
              <a:rPr lang="en-US" altLang="es-BO" sz="900" smtClean="0">
                <a:solidFill>
                  <a:srgbClr val="85B6B7"/>
                </a:solidFill>
              </a:rPr>
              <a:pPr eaLnBrk="1" hangingPunct="1">
                <a:buClrTx/>
                <a:buNone/>
              </a:pPr>
              <a:t>28</a:t>
            </a:fld>
            <a:endParaRPr lang="en-US" altLang="es-BO" sz="900" smtClean="0">
              <a:solidFill>
                <a:srgbClr val="85B6B7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27013" y="311365"/>
            <a:ext cx="8237537" cy="5663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None/>
              <a:defRPr/>
            </a:pPr>
            <a:r>
              <a:rPr lang="en-US" sz="2800" b="1" kern="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Livelihood Assets </a:t>
            </a:r>
            <a:r>
              <a:rPr lang="en-US" sz="2800" b="1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through </a:t>
            </a:r>
            <a:r>
              <a:rPr lang="en-US" sz="2800" b="1" i="1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conditionality</a:t>
            </a:r>
          </a:p>
        </p:txBody>
      </p:sp>
      <p:sp>
        <p:nvSpPr>
          <p:cNvPr id="3" name="Regular Pentagon 2"/>
          <p:cNvSpPr/>
          <p:nvPr/>
        </p:nvSpPr>
        <p:spPr>
          <a:xfrm>
            <a:off x="3059113" y="2357438"/>
            <a:ext cx="2808287" cy="2376487"/>
          </a:xfrm>
          <a:prstGeom prst="pentagon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GB"/>
          </a:p>
        </p:txBody>
      </p:sp>
      <p:sp>
        <p:nvSpPr>
          <p:cNvPr id="18437" name="TextBox 3"/>
          <p:cNvSpPr txBox="1">
            <a:spLocks noChangeArrowheads="1"/>
          </p:cNvSpPr>
          <p:nvPr/>
        </p:nvSpPr>
        <p:spPr bwMode="auto">
          <a:xfrm>
            <a:off x="3535363" y="1897063"/>
            <a:ext cx="1828800" cy="37343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Human Assets</a:t>
            </a:r>
          </a:p>
        </p:txBody>
      </p:sp>
      <p:sp>
        <p:nvSpPr>
          <p:cNvPr id="18438" name="TextBox 9"/>
          <p:cNvSpPr txBox="1">
            <a:spLocks noChangeArrowheads="1"/>
          </p:cNvSpPr>
          <p:nvPr/>
        </p:nvSpPr>
        <p:spPr bwMode="auto">
          <a:xfrm>
            <a:off x="323850" y="4868863"/>
            <a:ext cx="1943100" cy="37343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Physical Assets</a:t>
            </a:r>
          </a:p>
        </p:txBody>
      </p:sp>
      <p:sp>
        <p:nvSpPr>
          <p:cNvPr id="18439" name="TextBox 4"/>
          <p:cNvSpPr txBox="1">
            <a:spLocks noChangeArrowheads="1"/>
          </p:cNvSpPr>
          <p:nvPr/>
        </p:nvSpPr>
        <p:spPr bwMode="auto">
          <a:xfrm>
            <a:off x="903288" y="3883025"/>
            <a:ext cx="2660650" cy="100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>
                <a:solidFill>
                  <a:srgbClr val="000000"/>
                </a:solidFill>
              </a:rPr>
              <a:t>Cash for shelter rehabilitation: TA to ensure build back better</a:t>
            </a:r>
          </a:p>
        </p:txBody>
      </p:sp>
      <p:sp>
        <p:nvSpPr>
          <p:cNvPr id="18440" name="TextBox 15"/>
          <p:cNvSpPr txBox="1">
            <a:spLocks noChangeArrowheads="1"/>
          </p:cNvSpPr>
          <p:nvPr/>
        </p:nvSpPr>
        <p:spPr bwMode="auto">
          <a:xfrm>
            <a:off x="827088" y="5322888"/>
            <a:ext cx="412115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 dirty="0">
                <a:solidFill>
                  <a:srgbClr val="000000"/>
                </a:solidFill>
              </a:rPr>
              <a:t>Cash for Work / Assets: </a:t>
            </a:r>
            <a:r>
              <a:rPr lang="en-GB" altLang="en-US" sz="1800" dirty="0">
                <a:solidFill>
                  <a:srgbClr val="000000"/>
                </a:solidFill>
              </a:rPr>
              <a:t>community buildings, water supply and sanitation infrastructure, transport infrastructure,  </a:t>
            </a:r>
            <a:r>
              <a:rPr lang="en-GB" altLang="en-US" sz="1800" dirty="0" smtClean="0">
                <a:solidFill>
                  <a:srgbClr val="000000"/>
                </a:solidFill>
              </a:rPr>
              <a:t>protective measures (DRR)</a:t>
            </a:r>
            <a:endParaRPr lang="en-GB" altLang="en-US" sz="1800" b="1" dirty="0">
              <a:solidFill>
                <a:srgbClr val="FF0000"/>
              </a:solidFill>
            </a:endParaRPr>
          </a:p>
        </p:txBody>
      </p:sp>
      <p:sp>
        <p:nvSpPr>
          <p:cNvPr id="18441" name="TextBox 16"/>
          <p:cNvSpPr txBox="1">
            <a:spLocks noChangeArrowheads="1"/>
          </p:cNvSpPr>
          <p:nvPr/>
        </p:nvSpPr>
        <p:spPr bwMode="auto">
          <a:xfrm>
            <a:off x="3678238" y="3306763"/>
            <a:ext cx="1541462" cy="87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Tx/>
              <a:buNone/>
            </a:pPr>
            <a:r>
              <a:rPr lang="en-GB" altLang="en-US" sz="2200" b="1">
                <a:solidFill>
                  <a:srgbClr val="00B050"/>
                </a:solidFill>
              </a:rPr>
              <a:t>Asset</a:t>
            </a:r>
          </a:p>
          <a:p>
            <a:pPr algn="ctr" eaLnBrk="1" hangingPunct="1">
              <a:buClrTx/>
              <a:buNone/>
            </a:pPr>
            <a:r>
              <a:rPr lang="en-GB" altLang="en-US" sz="2200" b="1">
                <a:solidFill>
                  <a:srgbClr val="00B050"/>
                </a:solidFill>
              </a:rPr>
              <a:t> Pentagon</a:t>
            </a:r>
          </a:p>
        </p:txBody>
      </p:sp>
      <p:sp>
        <p:nvSpPr>
          <p:cNvPr id="18442" name="TextBox 13"/>
          <p:cNvSpPr txBox="1">
            <a:spLocks noChangeArrowheads="1"/>
          </p:cNvSpPr>
          <p:nvPr/>
        </p:nvSpPr>
        <p:spPr bwMode="auto">
          <a:xfrm>
            <a:off x="4462463" y="1206500"/>
            <a:ext cx="3349625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dirty="0">
                <a:solidFill>
                  <a:srgbClr val="000000"/>
                </a:solidFill>
              </a:rPr>
              <a:t>Attendance: education, skills, </a:t>
            </a:r>
            <a:r>
              <a:rPr lang="en-GB" altLang="en-US" sz="1800" dirty="0" smtClean="0">
                <a:solidFill>
                  <a:srgbClr val="000000"/>
                </a:solidFill>
              </a:rPr>
              <a:t>training</a:t>
            </a:r>
            <a:endParaRPr lang="en-GB" altLang="en-US" sz="1800" dirty="0">
              <a:solidFill>
                <a:srgbClr val="000000"/>
              </a:solidFill>
            </a:endParaRPr>
          </a:p>
        </p:txBody>
      </p:sp>
      <p:sp>
        <p:nvSpPr>
          <p:cNvPr id="18443" name="TextBox 10"/>
          <p:cNvSpPr txBox="1">
            <a:spLocks noChangeArrowheads="1"/>
          </p:cNvSpPr>
          <p:nvPr/>
        </p:nvSpPr>
        <p:spPr bwMode="auto">
          <a:xfrm>
            <a:off x="6148388" y="2924175"/>
            <a:ext cx="1828800" cy="37343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Natural Assets</a:t>
            </a:r>
          </a:p>
        </p:txBody>
      </p:sp>
      <p:sp>
        <p:nvSpPr>
          <p:cNvPr id="18444" name="Rectangle 1"/>
          <p:cNvSpPr>
            <a:spLocks noChangeArrowheads="1"/>
          </p:cNvSpPr>
          <p:nvPr/>
        </p:nvSpPr>
        <p:spPr bwMode="auto">
          <a:xfrm>
            <a:off x="5867400" y="3375025"/>
            <a:ext cx="2941638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</a:pPr>
            <a:r>
              <a:rPr lang="en-GB" altLang="en-US" sz="1800" b="1" dirty="0">
                <a:solidFill>
                  <a:srgbClr val="000000"/>
                </a:solidFill>
              </a:rPr>
              <a:t>Cash for Work / Assets:</a:t>
            </a:r>
          </a:p>
          <a:p>
            <a:pPr eaLnBrk="1" hangingPunct="1">
              <a:buClrTx/>
              <a:buNone/>
            </a:pPr>
            <a:r>
              <a:rPr lang="en-GB" altLang="en-US" sz="1800" dirty="0">
                <a:solidFill>
                  <a:srgbClr val="000000"/>
                </a:solidFill>
              </a:rPr>
              <a:t>Soil and water </a:t>
            </a:r>
            <a:r>
              <a:rPr lang="en-GB" altLang="en-US" sz="1800" dirty="0" smtClean="0">
                <a:solidFill>
                  <a:srgbClr val="000000"/>
                </a:solidFill>
              </a:rPr>
              <a:t>conservation</a:t>
            </a:r>
            <a:endParaRPr lang="en-GB" altLang="en-US" sz="1800" dirty="0">
              <a:solidFill>
                <a:srgbClr val="000000"/>
              </a:solidFill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4948238" y="4860925"/>
            <a:ext cx="2144712" cy="373436"/>
          </a:xfrm>
          <a:prstGeom prst="rect">
            <a:avLst/>
          </a:prstGeom>
          <a:noFill/>
          <a:ln w="19050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  <a:defRPr/>
            </a:pPr>
            <a:r>
              <a:rPr lang="en-GB" altLang="en-US" sz="1800" b="1" dirty="0" smtClean="0">
                <a:solidFill>
                  <a:schemeClr val="bg1">
                    <a:lumMod val="65000"/>
                  </a:schemeClr>
                </a:solidFill>
              </a:rPr>
              <a:t>Financial Assets</a:t>
            </a: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1116013" y="2998788"/>
            <a:ext cx="1828800" cy="373436"/>
          </a:xfrm>
          <a:prstGeom prst="rect">
            <a:avLst/>
          </a:prstGeom>
          <a:noFill/>
          <a:ln w="19050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buClr>
                <a:srgbClr val="95CCCE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ts val="2600"/>
              </a:lnSpc>
              <a:spcBef>
                <a:spcPct val="20000"/>
              </a:spcBef>
              <a:buClr>
                <a:srgbClr val="95CCCE"/>
              </a:buClr>
              <a:buChar char="•"/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Tx/>
              <a:buNone/>
              <a:defRPr/>
            </a:pPr>
            <a:r>
              <a:rPr lang="en-GB" altLang="en-US" sz="1800" b="1" dirty="0" smtClean="0">
                <a:solidFill>
                  <a:schemeClr val="bg1">
                    <a:lumMod val="65000"/>
                  </a:schemeClr>
                </a:solidFill>
              </a:rPr>
              <a:t>Social Assets</a:t>
            </a:r>
          </a:p>
        </p:txBody>
      </p:sp>
    </p:spTree>
    <p:extLst>
      <p:ext uri="{BB962C8B-B14F-4D97-AF65-F5344CB8AC3E}">
        <p14:creationId xmlns:p14="http://schemas.microsoft.com/office/powerpoint/2010/main" val="348207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437" grpId="0" animBg="1"/>
      <p:bldP spid="18438" grpId="0" animBg="1"/>
      <p:bldP spid="18439" grpId="0"/>
      <p:bldP spid="18440" grpId="0"/>
      <p:bldP spid="18441" grpId="0"/>
      <p:bldP spid="18442" grpId="0"/>
      <p:bldP spid="18443" grpId="0" animBg="1"/>
      <p:bldP spid="18444" grpId="0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 of “Introduction to CTP”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855259" y="2062010"/>
            <a:ext cx="3143535" cy="3438037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en-GB" b="1" dirty="0" smtClean="0"/>
              <a:t>Questions and comments related to content so far?</a:t>
            </a:r>
            <a:endParaRPr lang="en-GB" dirty="0" smtClean="0"/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endParaRPr lang="en-GB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611177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  <p:pic>
        <p:nvPicPr>
          <p:cNvPr id="7" name="Picture 2" descr="D:\ytuzzolino\My Documents\Downloads\12203scr.jpg"/>
          <p:cNvPicPr>
            <a:picLocks noChangeAspect="1" noChangeArrowheads="1"/>
          </p:cNvPicPr>
          <p:nvPr/>
        </p:nvPicPr>
        <p:blipFill rotWithShape="1">
          <a:blip r:embed="rId3" cstate="print"/>
          <a:srcRect l="-44" r="7334"/>
          <a:stretch/>
        </p:blipFill>
        <p:spPr bwMode="auto">
          <a:xfrm>
            <a:off x="4708477" y="1830032"/>
            <a:ext cx="3903259" cy="2810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702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304800"/>
            <a:ext cx="7327900" cy="652463"/>
          </a:xfrm>
        </p:spPr>
        <p:txBody>
          <a:bodyPr/>
          <a:lstStyle/>
          <a:p>
            <a:pPr marL="514350" indent="-514350" eaLnBrk="1" hangingPunct="1">
              <a:spcAft>
                <a:spcPts val="600"/>
              </a:spcAft>
            </a:pPr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1104900"/>
            <a:ext cx="8623300" cy="5549288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rgbClr val="C00000"/>
                </a:solidFill>
              </a:rPr>
              <a:t>Part 1: </a:t>
            </a:r>
            <a:r>
              <a:rPr lang="en-US" dirty="0" smtClean="0"/>
              <a:t>Input on CTP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800" dirty="0" smtClean="0"/>
              <a:t>“Introduction” to CTP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800" i="1" dirty="0" smtClean="0"/>
              <a:t>Response Analysis</a:t>
            </a:r>
            <a:r>
              <a:rPr lang="en-US" sz="2800" dirty="0" smtClean="0"/>
              <a:t>: Input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/>
              <a:t>Analyse</a:t>
            </a:r>
            <a:r>
              <a:rPr lang="en-US" dirty="0"/>
              <a:t> market capacity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/>
              <a:t>Analyse</a:t>
            </a:r>
            <a:r>
              <a:rPr lang="en-US" dirty="0"/>
              <a:t> transfer mechanisms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/>
              <a:t>Analyse</a:t>
            </a:r>
            <a:r>
              <a:rPr lang="en-US" dirty="0"/>
              <a:t> potential protection risks and benefits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 smtClean="0"/>
              <a:t>Analyse</a:t>
            </a:r>
            <a:r>
              <a:rPr lang="en-US" dirty="0" smtClean="0"/>
              <a:t> </a:t>
            </a:r>
            <a:r>
              <a:rPr lang="en-US" dirty="0"/>
              <a:t>cost-efficiency and cost-effectiveness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rgbClr val="C00000"/>
                </a:solidFill>
              </a:rPr>
              <a:t>Part 2: </a:t>
            </a:r>
            <a:r>
              <a:rPr lang="en-US" i="1" dirty="0" smtClean="0"/>
              <a:t>Response Analysis</a:t>
            </a:r>
            <a:r>
              <a:rPr lang="en-US" dirty="0" smtClean="0"/>
              <a:t>: Case Study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rgbClr val="C00000"/>
                </a:solidFill>
              </a:rPr>
              <a:t>Part 3: </a:t>
            </a:r>
            <a:r>
              <a:rPr lang="en-US" dirty="0" smtClean="0"/>
              <a:t>Geographical reflections: opportunities to increased use of CTP in SDC portfolio</a:t>
            </a:r>
          </a:p>
          <a:p>
            <a:pPr eaLnBrk="1" hangingPunct="1">
              <a:spcAft>
                <a:spcPts val="600"/>
              </a:spcAft>
            </a:pPr>
            <a:endParaRPr lang="en-GB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280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304800"/>
            <a:ext cx="7327900" cy="652463"/>
          </a:xfrm>
        </p:spPr>
        <p:txBody>
          <a:bodyPr/>
          <a:lstStyle/>
          <a:p>
            <a:pPr marL="514350" indent="-514350" eaLnBrk="1" hangingPunct="1">
              <a:spcAft>
                <a:spcPts val="600"/>
              </a:spcAft>
            </a:pPr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1104900"/>
            <a:ext cx="8623300" cy="5549288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rgbClr val="C00000"/>
                </a:solidFill>
              </a:rPr>
              <a:t>Part 1: </a:t>
            </a:r>
            <a:r>
              <a:rPr lang="en-US" dirty="0" smtClean="0"/>
              <a:t>Input on CTP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</a:rPr>
              <a:t>“Introduction” to CTP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800" i="1" dirty="0" smtClean="0"/>
              <a:t>Response Analysis</a:t>
            </a:r>
            <a:r>
              <a:rPr lang="en-US" sz="2800" dirty="0" smtClean="0"/>
              <a:t>: Input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/>
              <a:t>Analyse</a:t>
            </a:r>
            <a:r>
              <a:rPr lang="en-US" dirty="0"/>
              <a:t> market capacity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/>
              <a:t>Analyse</a:t>
            </a:r>
            <a:r>
              <a:rPr lang="en-US" dirty="0"/>
              <a:t> transfer mechanisms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/>
              <a:t>Analyse</a:t>
            </a:r>
            <a:r>
              <a:rPr lang="en-US" dirty="0"/>
              <a:t> potential protection risks and benefits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 smtClean="0"/>
              <a:t>Analyse</a:t>
            </a:r>
            <a:r>
              <a:rPr lang="en-US" dirty="0" smtClean="0"/>
              <a:t> </a:t>
            </a:r>
            <a:r>
              <a:rPr lang="en-US" dirty="0"/>
              <a:t>cost-efficiency and cost-effectiveness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Part 2: </a:t>
            </a:r>
            <a:r>
              <a:rPr lang="en-US" i="1" dirty="0" smtClean="0">
                <a:solidFill>
                  <a:schemeClr val="bg1">
                    <a:lumMod val="85000"/>
                  </a:schemeClr>
                </a:solidFill>
              </a:rPr>
              <a:t>Response Analysis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: Case Study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Part 3: Geographical reflections: opportunities to increased use of CTP in SDC portfolio</a:t>
            </a:r>
          </a:p>
          <a:p>
            <a:pPr eaLnBrk="1" hangingPunct="1">
              <a:spcAft>
                <a:spcPts val="600"/>
              </a:spcAft>
            </a:pPr>
            <a:endParaRPr lang="en-GB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811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232230"/>
            <a:ext cx="7277100" cy="652463"/>
          </a:xfrm>
        </p:spPr>
        <p:txBody>
          <a:bodyPr/>
          <a:lstStyle/>
          <a:p>
            <a:pPr indent="0" eaLnBrk="1" hangingPunct="1"/>
            <a:r>
              <a:rPr lang="de-CH" dirty="0" smtClean="0"/>
              <a:t>CTP Programme Cycle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31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81" y="923923"/>
            <a:ext cx="6430078" cy="580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4126618" y="4978400"/>
            <a:ext cx="1867784" cy="182471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Font typeface="Wingdings" pitchFamily="2" charset="2"/>
              <a:buChar char="§"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71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Response Analysis - Rational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32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8000" y="1346200"/>
            <a:ext cx="8528050" cy="5205413"/>
          </a:xfrm>
        </p:spPr>
        <p:txBody>
          <a:bodyPr/>
          <a:lstStyle/>
          <a:p>
            <a:r>
              <a:rPr lang="en-GB" dirty="0" smtClean="0"/>
              <a:t>Response analysis </a:t>
            </a:r>
            <a:r>
              <a:rPr lang="en-GB" b="1" dirty="0" smtClean="0"/>
              <a:t>follows needs assessment and objective setting</a:t>
            </a:r>
          </a:p>
          <a:p>
            <a:r>
              <a:rPr lang="en-GB" b="1" dirty="0" smtClean="0"/>
              <a:t>Aim</a:t>
            </a:r>
            <a:r>
              <a:rPr lang="en-GB" dirty="0" smtClean="0"/>
              <a:t> of response analysis: to determine which modality (or mix of modalities) is best suited to achieve programme objectives</a:t>
            </a:r>
          </a:p>
          <a:p>
            <a:r>
              <a:rPr lang="en-GB" dirty="0" smtClean="0"/>
              <a:t>What do we look at?</a:t>
            </a:r>
          </a:p>
          <a:p>
            <a:pPr lvl="1"/>
            <a:r>
              <a:rPr lang="en-GB" dirty="0" smtClean="0"/>
              <a:t>Preconditions</a:t>
            </a:r>
          </a:p>
          <a:p>
            <a:pPr lvl="1"/>
            <a:r>
              <a:rPr lang="en-GB" dirty="0" smtClean="0"/>
              <a:t>Appropriateness</a:t>
            </a:r>
          </a:p>
          <a:p>
            <a:r>
              <a:rPr lang="en-GB" dirty="0" smtClean="0"/>
              <a:t>What are preconditions for cash transfer programming?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058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Response Analysis – </a:t>
            </a:r>
            <a:r>
              <a:rPr lang="de-CH" dirty="0" err="1" smtClean="0"/>
              <a:t>Steps</a:t>
            </a:r>
            <a:r>
              <a:rPr lang="de-CH" dirty="0" smtClean="0"/>
              <a:t> 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33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079501"/>
            <a:ext cx="8655050" cy="5335814"/>
          </a:xfrm>
        </p:spPr>
        <p:txBody>
          <a:bodyPr/>
          <a:lstStyle/>
          <a:p>
            <a:pPr marL="514350" indent="-514350">
              <a:buFont typeface="+mj-lt"/>
              <a:buAutoNum type="alphaLcPeriod"/>
            </a:pPr>
            <a:r>
              <a:rPr lang="en-GB" dirty="0" smtClean="0"/>
              <a:t>Analyse market capacity</a:t>
            </a:r>
          </a:p>
          <a:p>
            <a:pPr marL="514350" indent="-514350">
              <a:buFont typeface="+mj-lt"/>
              <a:buAutoNum type="alphaLcPeriod"/>
            </a:pPr>
            <a:r>
              <a:rPr lang="en-GB" dirty="0"/>
              <a:t>Analyse transfer mechanisms</a:t>
            </a:r>
          </a:p>
          <a:p>
            <a:pPr marL="514350" indent="-514350">
              <a:buFont typeface="+mj-lt"/>
              <a:buAutoNum type="alphaLcPeriod"/>
            </a:pPr>
            <a:r>
              <a:rPr lang="en-GB" dirty="0" smtClean="0"/>
              <a:t>Analyse potential protection risks and benefits</a:t>
            </a:r>
          </a:p>
          <a:p>
            <a:pPr marL="514350" indent="-514350">
              <a:buFont typeface="+mj-lt"/>
              <a:buAutoNum type="alphaLcPeriod"/>
            </a:pPr>
            <a:r>
              <a:rPr lang="en-GB" dirty="0" smtClean="0"/>
              <a:t>Analyse political acceptability </a:t>
            </a:r>
          </a:p>
          <a:p>
            <a:pPr marL="514350" indent="-514350">
              <a:buFont typeface="+mj-lt"/>
              <a:buAutoNum type="alphaLcPeriod"/>
            </a:pPr>
            <a:r>
              <a:rPr lang="en-GB" dirty="0" smtClean="0"/>
              <a:t>Analyse cost-efficiency and cost-effectiveness</a:t>
            </a:r>
          </a:p>
          <a:p>
            <a:pPr marL="514350" indent="-514350">
              <a:buFont typeface="+mj-lt"/>
              <a:buAutoNum type="alphaLcPeriod"/>
            </a:pPr>
            <a:r>
              <a:rPr lang="en-GB" dirty="0" smtClean="0"/>
              <a:t>Analyse skills and capacity (of whom?)</a:t>
            </a:r>
          </a:p>
          <a:p>
            <a:pPr marL="514350" indent="-514350">
              <a:buFont typeface="+mj-lt"/>
              <a:buAutoNum type="alphaLcPeriod"/>
            </a:pPr>
            <a:r>
              <a:rPr lang="en-GB" dirty="0" smtClean="0"/>
              <a:t>Analyse appropriateness of eligibility conditions (conditionality?)</a:t>
            </a:r>
          </a:p>
          <a:p>
            <a:pPr marL="514350" indent="-514350">
              <a:buFont typeface="+mj-lt"/>
              <a:buAutoNum type="alphaLcPeriod"/>
            </a:pPr>
            <a:r>
              <a:rPr lang="en-GB" dirty="0" smtClean="0"/>
              <a:t>Bring them all together: choose the best transfer modality or combination </a:t>
            </a:r>
          </a:p>
          <a:p>
            <a:pPr marL="514350" indent="-514350">
              <a:buFont typeface="+mj-lt"/>
              <a:buAutoNum type="alphaLcPeriod"/>
            </a:pPr>
            <a:endParaRPr lang="en-GB" dirty="0"/>
          </a:p>
        </p:txBody>
      </p:sp>
      <p:sp>
        <p:nvSpPr>
          <p:cNvPr id="3" name="Right Arrow 2"/>
          <p:cNvSpPr/>
          <p:nvPr/>
        </p:nvSpPr>
        <p:spPr bwMode="auto">
          <a:xfrm rot="10800000">
            <a:off x="5181599" y="1161139"/>
            <a:ext cx="638629" cy="420916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Font typeface="Wingdings" pitchFamily="2" charset="2"/>
              <a:buChar char="§"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ight Arrow 10"/>
          <p:cNvSpPr/>
          <p:nvPr/>
        </p:nvSpPr>
        <p:spPr bwMode="auto">
          <a:xfrm rot="10800000">
            <a:off x="5820228" y="1676397"/>
            <a:ext cx="638629" cy="420916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Font typeface="Wingdings" pitchFamily="2" charset="2"/>
              <a:buChar char="§"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ight Arrow 11"/>
          <p:cNvSpPr/>
          <p:nvPr/>
        </p:nvSpPr>
        <p:spPr bwMode="auto">
          <a:xfrm rot="10800000">
            <a:off x="8360227" y="2169885"/>
            <a:ext cx="638629" cy="420916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Font typeface="Wingdings" pitchFamily="2" charset="2"/>
              <a:buChar char="§"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10800000">
            <a:off x="8360226" y="3229426"/>
            <a:ext cx="638629" cy="420916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Font typeface="Wingdings" pitchFamily="2" charset="2"/>
              <a:buChar char="§"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37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What</a:t>
            </a:r>
            <a:r>
              <a:rPr lang="de-CH" dirty="0" smtClean="0"/>
              <a:t> </a:t>
            </a:r>
            <a:r>
              <a:rPr lang="de-CH" dirty="0" err="1" smtClean="0"/>
              <a:t>is</a:t>
            </a:r>
            <a:r>
              <a:rPr lang="de-CH" dirty="0" smtClean="0"/>
              <a:t> a </a:t>
            </a:r>
            <a:r>
              <a:rPr lang="de-CH" dirty="0" err="1" smtClean="0"/>
              <a:t>market</a:t>
            </a:r>
            <a:r>
              <a:rPr lang="de-CH" dirty="0" smtClean="0"/>
              <a:t>?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137557"/>
            <a:ext cx="8530771" cy="5335814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>
                <a:solidFill>
                  <a:srgbClr val="C00000"/>
                </a:solidFill>
              </a:rPr>
              <a:t>market </a:t>
            </a:r>
            <a:r>
              <a:rPr lang="en-US" dirty="0" smtClean="0">
                <a:solidFill>
                  <a:srgbClr val="C00000"/>
                </a:solidFill>
              </a:rPr>
              <a:t>place</a:t>
            </a:r>
            <a:r>
              <a:rPr lang="en-US" dirty="0" smtClean="0"/>
              <a:t>: </a:t>
            </a:r>
            <a:r>
              <a:rPr lang="en-US" dirty="0"/>
              <a:t>Place where people buy and sells goods or </a:t>
            </a:r>
            <a:r>
              <a:rPr lang="en-US" dirty="0" smtClean="0"/>
              <a:t>services</a:t>
            </a:r>
          </a:p>
          <a:p>
            <a:pPr lvl="1"/>
            <a:r>
              <a:rPr lang="en-US" dirty="0" smtClean="0"/>
              <a:t>Focus on what is being traded and what traders can deliver</a:t>
            </a:r>
          </a:p>
          <a:p>
            <a:pPr lvl="1"/>
            <a:r>
              <a:rPr lang="en-US" dirty="0" smtClean="0"/>
              <a:t>Quick, short-term</a:t>
            </a:r>
            <a:endParaRPr lang="en-GB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market system</a:t>
            </a:r>
            <a:r>
              <a:rPr lang="en-US" dirty="0"/>
              <a:t>: Systematic structure allowing market actors to buy and sell commodities or services</a:t>
            </a:r>
          </a:p>
          <a:p>
            <a:pPr lvl="1"/>
            <a:r>
              <a:rPr lang="en-US" dirty="0" smtClean="0"/>
              <a:t>Looks at </a:t>
            </a:r>
            <a:r>
              <a:rPr lang="en-US" i="1" dirty="0" smtClean="0"/>
              <a:t>market environment</a:t>
            </a:r>
            <a:r>
              <a:rPr lang="en-US" dirty="0" smtClean="0"/>
              <a:t>, </a:t>
            </a:r>
            <a:r>
              <a:rPr lang="en-US" i="1" dirty="0" smtClean="0"/>
              <a:t>market chains </a:t>
            </a:r>
            <a:r>
              <a:rPr lang="en-US" dirty="0" smtClean="0"/>
              <a:t>and </a:t>
            </a:r>
            <a:r>
              <a:rPr lang="en-US" i="1" dirty="0" smtClean="0"/>
              <a:t>market </a:t>
            </a:r>
            <a:r>
              <a:rPr lang="en-US" i="1" dirty="0"/>
              <a:t>infrastructures and </a:t>
            </a:r>
            <a:r>
              <a:rPr lang="en-US" i="1" dirty="0" smtClean="0"/>
              <a:t>services</a:t>
            </a:r>
          </a:p>
          <a:p>
            <a:pPr lvl="1"/>
            <a:r>
              <a:rPr lang="en-US" dirty="0" smtClean="0"/>
              <a:t>Market supply uncertain, longer-term</a:t>
            </a:r>
            <a:endParaRPr lang="en-US" dirty="0"/>
          </a:p>
          <a:p>
            <a:pPr marL="0" indent="0">
              <a:buNone/>
            </a:pP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39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304800"/>
            <a:ext cx="7277100" cy="652463"/>
          </a:xfrm>
        </p:spPr>
        <p:txBody>
          <a:bodyPr/>
          <a:lstStyle/>
          <a:p>
            <a:pPr indent="0" eaLnBrk="1" hangingPunct="1"/>
            <a:r>
              <a:rPr lang="de-CH" dirty="0" smtClean="0"/>
              <a:t>Market </a:t>
            </a:r>
            <a:r>
              <a:rPr lang="de-CH" dirty="0" err="1" smtClean="0"/>
              <a:t>mapping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35</a:t>
            </a:fld>
            <a:endParaRPr lang="en-GB" dirty="0"/>
          </a:p>
        </p:txBody>
      </p:sp>
      <p:pic>
        <p:nvPicPr>
          <p:cNvPr id="7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50" y="1159272"/>
            <a:ext cx="8466460" cy="487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035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/>
              <a:t>Analyse </a:t>
            </a:r>
            <a:r>
              <a:rPr lang="de-CH" dirty="0" smtClean="0"/>
              <a:t>Market </a:t>
            </a:r>
            <a:r>
              <a:rPr lang="de-CH" dirty="0" err="1" smtClean="0"/>
              <a:t>Capacity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36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137557"/>
            <a:ext cx="8530771" cy="5335814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solidFill>
                  <a:srgbClr val="C00000"/>
                </a:solidFill>
              </a:rPr>
              <a:t>Question: Why is it important to understand markets?</a:t>
            </a:r>
          </a:p>
          <a:p>
            <a:r>
              <a:rPr lang="en-GB" dirty="0" smtClean="0"/>
              <a:t>People’s livelihoods depend on markets</a:t>
            </a:r>
          </a:p>
          <a:p>
            <a:r>
              <a:rPr lang="en-GB" dirty="0" smtClean="0"/>
              <a:t>Shocks can affect markets</a:t>
            </a:r>
          </a:p>
          <a:p>
            <a:r>
              <a:rPr lang="en-GB" dirty="0" smtClean="0"/>
              <a:t>Markets can form part of humanitarian response</a:t>
            </a:r>
          </a:p>
          <a:p>
            <a:r>
              <a:rPr lang="en-GB" dirty="0" smtClean="0"/>
              <a:t>Markets can be affected by humanitarian response</a:t>
            </a:r>
          </a:p>
          <a:p>
            <a:pPr lvl="1"/>
            <a:r>
              <a:rPr lang="en-GB" dirty="0" smtClean="0"/>
              <a:t>Through in-kind assistance?</a:t>
            </a:r>
          </a:p>
          <a:p>
            <a:pPr lvl="1"/>
            <a:r>
              <a:rPr lang="en-GB" dirty="0" smtClean="0"/>
              <a:t>Through cash assistance?</a:t>
            </a:r>
          </a:p>
          <a:p>
            <a:pPr marL="857250" lvl="1" indent="-457200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45810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/>
              <a:t>Analyse </a:t>
            </a:r>
            <a:r>
              <a:rPr lang="de-CH" dirty="0" smtClean="0"/>
              <a:t>Market </a:t>
            </a:r>
            <a:r>
              <a:rPr lang="de-CH" dirty="0" err="1" smtClean="0"/>
              <a:t>Capacity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37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3700" y="1050473"/>
            <a:ext cx="8642350" cy="5335814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To be considered when analysing markets: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Are markets functional?</a:t>
            </a:r>
          </a:p>
          <a:p>
            <a:pPr marL="857250" lvl="1" indent="-457200"/>
            <a:r>
              <a:rPr lang="en-GB" dirty="0"/>
              <a:t>How have markets been affected by the shock</a:t>
            </a:r>
          </a:p>
          <a:p>
            <a:pPr marL="857250" lvl="1" indent="-457200"/>
            <a:r>
              <a:rPr lang="en-GB" dirty="0"/>
              <a:t>Are key basic goods and services available in sufficient quantities?</a:t>
            </a:r>
          </a:p>
          <a:p>
            <a:pPr marL="857250" lvl="1" indent="-457200"/>
            <a:r>
              <a:rPr lang="en-GB" dirty="0"/>
              <a:t>Are prices relatively stable and predictable?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GB" dirty="0"/>
              <a:t>Are markets responsive to an increase in demand?</a:t>
            </a:r>
          </a:p>
          <a:p>
            <a:pPr marL="914400" lvl="1" indent="-514350"/>
            <a:r>
              <a:rPr lang="en-GB" dirty="0"/>
              <a:t>Are markets </a:t>
            </a:r>
            <a:r>
              <a:rPr lang="en-GB" u="sng" dirty="0"/>
              <a:t>competitive</a:t>
            </a:r>
            <a:r>
              <a:rPr lang="en-GB" dirty="0"/>
              <a:t> and </a:t>
            </a:r>
            <a:r>
              <a:rPr lang="en-GB" u="sng" dirty="0"/>
              <a:t>integrated</a:t>
            </a:r>
            <a:r>
              <a:rPr lang="en-GB" dirty="0"/>
              <a:t>?</a:t>
            </a:r>
          </a:p>
          <a:p>
            <a:pPr marL="914400" lvl="1" indent="-514350"/>
            <a:r>
              <a:rPr lang="en-GB" dirty="0"/>
              <a:t>How quickly will local markets respond?</a:t>
            </a:r>
          </a:p>
          <a:p>
            <a:pPr marL="914400" lvl="1" indent="-514350"/>
            <a:r>
              <a:rPr lang="en-GB" dirty="0"/>
              <a:t>Risk of inflation? Government policies</a:t>
            </a:r>
            <a:r>
              <a:rPr lang="en-GB" dirty="0" smtClean="0"/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46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/>
              <a:t>Analyse </a:t>
            </a:r>
            <a:r>
              <a:rPr lang="de-CH" dirty="0" smtClean="0"/>
              <a:t>Market </a:t>
            </a:r>
            <a:r>
              <a:rPr lang="de-CH" dirty="0" err="1" smtClean="0"/>
              <a:t>Capacity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38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79501"/>
            <a:ext cx="8592457" cy="5335814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GB" dirty="0" smtClean="0"/>
              <a:t>Are goods and services accessible?</a:t>
            </a:r>
          </a:p>
          <a:p>
            <a:pPr marL="914400" lvl="1" indent="-514350"/>
            <a:r>
              <a:rPr lang="en-GB" dirty="0" smtClean="0"/>
              <a:t>Are there specific groups to whom access is constrained? </a:t>
            </a:r>
          </a:p>
          <a:p>
            <a:pPr marL="914400" lvl="1" indent="-514350"/>
            <a:r>
              <a:rPr lang="en-GB" dirty="0" smtClean="0"/>
              <a:t>Remember: </a:t>
            </a:r>
            <a:r>
              <a:rPr lang="en-US" dirty="0"/>
              <a:t>Barriers to access can be physical, financial, social, cultural or related to communications / knowledge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[</a:t>
            </a:r>
            <a:r>
              <a:rPr lang="en-GB" dirty="0" smtClean="0">
                <a:hlinkClick r:id="rId2"/>
              </a:rPr>
              <a:t>Video</a:t>
            </a:r>
            <a:r>
              <a:rPr lang="en-GB" dirty="0" smtClean="0"/>
              <a:t>]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b="1" dirty="0" smtClean="0"/>
              <a:t>MA: quick? Or in-depth?</a:t>
            </a:r>
          </a:p>
          <a:p>
            <a:pPr lvl="1"/>
            <a:r>
              <a:rPr lang="en-GB" dirty="0" smtClean="0"/>
              <a:t>Size of the intervention (in relation to total demand)</a:t>
            </a:r>
          </a:p>
          <a:p>
            <a:pPr lvl="1"/>
            <a:r>
              <a:rPr lang="en-GB" dirty="0" smtClean="0"/>
              <a:t>Context (emergency response vs. protracted)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dirty="0" smtClean="0"/>
              <a:t>MA: does not have to be super technical!</a:t>
            </a:r>
          </a:p>
        </p:txBody>
      </p:sp>
    </p:spTree>
    <p:extLst>
      <p:ext uri="{BB962C8B-B14F-4D97-AF65-F5344CB8AC3E}">
        <p14:creationId xmlns:p14="http://schemas.microsoft.com/office/powerpoint/2010/main" val="64587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/>
              <a:t>Analyse </a:t>
            </a:r>
            <a:r>
              <a:rPr lang="de-CH" dirty="0" smtClean="0"/>
              <a:t>Market </a:t>
            </a:r>
            <a:r>
              <a:rPr lang="de-CH" dirty="0" err="1" smtClean="0"/>
              <a:t>Capacity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39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5575" y="1079501"/>
            <a:ext cx="8880475" cy="437787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hlinkClick r:id="rId2"/>
              </a:rPr>
              <a:t>RAM </a:t>
            </a:r>
            <a:r>
              <a:rPr lang="en-GB" sz="2400" dirty="0"/>
              <a:t>(Rapid Assessment for Markets)</a:t>
            </a:r>
          </a:p>
          <a:p>
            <a:r>
              <a:rPr lang="en-US" sz="2400" dirty="0" smtClean="0"/>
              <a:t>Quick and dirty</a:t>
            </a:r>
          </a:p>
          <a:p>
            <a:r>
              <a:rPr lang="en-US" sz="2400" dirty="0" smtClean="0"/>
              <a:t>4 to 5 days </a:t>
            </a:r>
            <a:r>
              <a:rPr lang="en-US" sz="2400" dirty="0" smtClean="0">
                <a:sym typeface="Wingdings" panose="05000000000000000000" pitchFamily="2" charset="2"/>
              </a:rPr>
              <a:t> inform decision making directly after shock</a:t>
            </a:r>
          </a:p>
          <a:p>
            <a:r>
              <a:rPr lang="en-US" sz="2400" dirty="0" smtClean="0">
                <a:sym typeface="Wingdings" panose="05000000000000000000" pitchFamily="2" charset="2"/>
              </a:rPr>
              <a:t>5 step process</a:t>
            </a:r>
          </a:p>
          <a:p>
            <a:endParaRPr lang="en-US" sz="24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 sz="24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 sz="2400" dirty="0" smtClean="0">
              <a:sym typeface="Wingdings" panose="05000000000000000000" pitchFamily="2" charset="2"/>
            </a:endParaRPr>
          </a:p>
          <a:p>
            <a:r>
              <a:rPr lang="en-US" sz="2400" dirty="0" smtClean="0">
                <a:sym typeface="Wingdings" panose="05000000000000000000" pitchFamily="2" charset="2"/>
              </a:rPr>
              <a:t>Key outputs:</a:t>
            </a:r>
          </a:p>
          <a:p>
            <a:pPr lvl="1"/>
            <a:r>
              <a:rPr lang="en-US" sz="2200" dirty="0" smtClean="0">
                <a:sym typeface="Wingdings" panose="05000000000000000000" pitchFamily="2" charset="2"/>
              </a:rPr>
              <a:t>Markets capacity for key commodities</a:t>
            </a:r>
          </a:p>
          <a:p>
            <a:pPr lvl="1"/>
            <a:r>
              <a:rPr lang="en-US" sz="2200" dirty="0" smtClean="0">
                <a:sym typeface="Wingdings" panose="05000000000000000000" pitchFamily="2" charset="2"/>
              </a:rPr>
              <a:t>Assessment of possible modalities for immediate relief interventions</a:t>
            </a:r>
          </a:p>
          <a:p>
            <a:pPr lvl="1"/>
            <a:r>
              <a:rPr lang="en-US" sz="2200" dirty="0" smtClean="0">
                <a:sym typeface="Wingdings" panose="05000000000000000000" pitchFamily="2" charset="2"/>
              </a:rPr>
              <a:t>Potential entry points for market support options</a:t>
            </a:r>
          </a:p>
          <a:p>
            <a:pPr lvl="1"/>
            <a:r>
              <a:rPr lang="en-US" sz="2200" dirty="0" smtClean="0">
                <a:sym typeface="Wingdings" panose="05000000000000000000" pitchFamily="2" charset="2"/>
              </a:rPr>
              <a:t>Key indicators requiring follow-up (i.e. monitoring)</a:t>
            </a:r>
          </a:p>
        </p:txBody>
      </p:sp>
      <p:graphicFrame>
        <p:nvGraphicFramePr>
          <p:cNvPr id="5" name="Diagram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485362"/>
              </p:ext>
            </p:extLst>
          </p:nvPr>
        </p:nvGraphicFramePr>
        <p:xfrm>
          <a:off x="164172" y="3121280"/>
          <a:ext cx="8950800" cy="946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1048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CTP </a:t>
            </a:r>
            <a:r>
              <a:rPr lang="de-CH" dirty="0" err="1" smtClean="0"/>
              <a:t>History</a:t>
            </a:r>
            <a:endParaRPr lang="de-DE" dirty="0" smtClean="0"/>
          </a:p>
        </p:txBody>
      </p:sp>
      <p:sp>
        <p:nvSpPr>
          <p:cNvPr id="427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8098" y="1140156"/>
            <a:ext cx="7858078" cy="5586876"/>
          </a:xfrm>
        </p:spPr>
        <p:txBody>
          <a:bodyPr/>
          <a:lstStyle/>
          <a:p>
            <a:pPr marL="458788" indent="-457200" eaLnBrk="1" hangingPunct="1">
              <a:defRPr/>
            </a:pPr>
            <a:r>
              <a:rPr lang="en-US" dirty="0" smtClean="0"/>
              <a:t>When was the first cash transfer project with humanitarian objectives implemented?</a:t>
            </a:r>
          </a:p>
          <a:p>
            <a:pPr marL="858838" lvl="1" indent="-457200" eaLnBrk="1" hangingPunct="1">
              <a:defRPr/>
            </a:pPr>
            <a:r>
              <a:rPr lang="en-US" sz="2400" dirty="0" smtClean="0"/>
              <a:t>Clara </a:t>
            </a:r>
            <a:r>
              <a:rPr lang="en-US" sz="2400" dirty="0"/>
              <a:t>Burton organized cash relief during Franco-Prussian War (</a:t>
            </a:r>
            <a:r>
              <a:rPr lang="en-US" sz="2400" b="1" dirty="0"/>
              <a:t>1870-1871</a:t>
            </a:r>
            <a:r>
              <a:rPr lang="en-US" sz="2400" dirty="0"/>
              <a:t>) &amp; after Galveston floods (1900</a:t>
            </a:r>
            <a:r>
              <a:rPr lang="en-US" sz="2400" dirty="0" smtClean="0"/>
              <a:t>)</a:t>
            </a:r>
          </a:p>
          <a:p>
            <a:pPr marL="458788" indent="-457200" eaLnBrk="1" hangingPunct="1">
              <a:defRPr/>
            </a:pPr>
            <a:r>
              <a:rPr lang="en-US" dirty="0" smtClean="0"/>
              <a:t>And in “modern” humanitarian response?</a:t>
            </a:r>
          </a:p>
          <a:p>
            <a:pPr marL="858838" lvl="1" indent="-457200" eaLnBrk="1" hangingPunct="1">
              <a:defRPr/>
            </a:pPr>
            <a:r>
              <a:rPr lang="en-US" dirty="0" smtClean="0"/>
              <a:t>SDC one of the first actors to implement cash interventions! When?</a:t>
            </a:r>
          </a:p>
          <a:p>
            <a:pPr marL="858838" lvl="1" indent="-457200" eaLnBrk="1" hangingPunct="1">
              <a:defRPr/>
            </a:pPr>
            <a:r>
              <a:rPr lang="en-US" dirty="0" smtClean="0"/>
              <a:t>Other actors, small scale</a:t>
            </a:r>
          </a:p>
          <a:p>
            <a:pPr marL="361950" lvl="1" indent="-361950" algn="just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Since 2004 Tsunami </a:t>
            </a:r>
            <a:r>
              <a:rPr lang="en-US" dirty="0">
                <a:solidFill>
                  <a:srgbClr val="000000"/>
                </a:solidFill>
              </a:rPr>
              <a:t>CTP implementation has </a:t>
            </a:r>
            <a:r>
              <a:rPr lang="en-US" dirty="0" smtClean="0">
                <a:solidFill>
                  <a:srgbClr val="000000"/>
                </a:solidFill>
              </a:rPr>
              <a:t>increased </a:t>
            </a:r>
            <a:r>
              <a:rPr lang="en-US" dirty="0">
                <a:solidFill>
                  <a:srgbClr val="000000"/>
                </a:solidFill>
              </a:rPr>
              <a:t>in scope, scale and learning </a:t>
            </a:r>
            <a:r>
              <a:rPr lang="en-US" dirty="0" smtClean="0">
                <a:solidFill>
                  <a:srgbClr val="000000"/>
                </a:solidFill>
              </a:rPr>
              <a:t>for </a:t>
            </a:r>
            <a:r>
              <a:rPr lang="en-US" dirty="0">
                <a:solidFill>
                  <a:srgbClr val="000000"/>
                </a:solidFill>
              </a:rPr>
              <a:t>good practice</a:t>
            </a:r>
            <a:endParaRPr lang="en-US" dirty="0"/>
          </a:p>
          <a:p>
            <a:pPr marL="458788" indent="-457200" eaLnBrk="1" hangingPunct="1">
              <a:defRPr/>
            </a:pPr>
            <a:endParaRPr lang="en-US" dirty="0"/>
          </a:p>
          <a:p>
            <a:pPr marL="1588" indent="19050" eaLnBrk="1" hangingPunct="1">
              <a:buFont typeface="Wingdings" pitchFamily="2" charset="2"/>
              <a:buNone/>
              <a:defRPr/>
            </a:pPr>
            <a:endParaRPr lang="en-US" i="1" u="sng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931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/>
              <a:t>Analyse </a:t>
            </a:r>
            <a:r>
              <a:rPr lang="de-CH" dirty="0" smtClean="0"/>
              <a:t>Market </a:t>
            </a:r>
            <a:r>
              <a:rPr lang="de-CH" dirty="0" err="1" smtClean="0"/>
              <a:t>Capacity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40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79501"/>
            <a:ext cx="8505371" cy="5335814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 smtClean="0">
                <a:hlinkClick r:id="rId2"/>
              </a:rPr>
              <a:t>MAG </a:t>
            </a:r>
            <a:r>
              <a:rPr lang="en-US" sz="2600" dirty="0" smtClean="0"/>
              <a:t>(Market Analysis Guidance)</a:t>
            </a:r>
          </a:p>
          <a:p>
            <a:r>
              <a:rPr lang="en-US" sz="2400" dirty="0" smtClean="0"/>
              <a:t>Integrate market analysis into the different phases of the project cycle</a:t>
            </a:r>
          </a:p>
          <a:p>
            <a:r>
              <a:rPr lang="en-US" sz="2400" dirty="0"/>
              <a:t>Gives continuity to the RAM and allows more detailed analysis</a:t>
            </a:r>
          </a:p>
          <a:p>
            <a:r>
              <a:rPr lang="en-US" sz="2400" dirty="0" smtClean="0"/>
              <a:t>Inform market-relevant decisions on relief and early recovery interventions</a:t>
            </a:r>
          </a:p>
          <a:p>
            <a:r>
              <a:rPr lang="en-US" sz="2400" dirty="0" smtClean="0"/>
              <a:t>Timeframe: from 2 weeks to one year after a shock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600" dirty="0">
                <a:hlinkClick r:id="rId3"/>
              </a:rPr>
              <a:t>EMMA </a:t>
            </a:r>
            <a:r>
              <a:rPr lang="en-US" sz="2600" dirty="0"/>
              <a:t>(Emergency Market Mapping and Analysis Toolkit)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In-depth </a:t>
            </a:r>
            <a:r>
              <a:rPr lang="en-US" sz="2400" dirty="0"/>
              <a:t>market chain analysis for specific commodity/ service    E.g.: food items, livestock, shelter material, etc.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4782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/>
              <a:t>Analyse </a:t>
            </a:r>
            <a:r>
              <a:rPr lang="de-CH" dirty="0" smtClean="0"/>
              <a:t>Market </a:t>
            </a:r>
            <a:r>
              <a:rPr lang="de-CH" dirty="0" err="1" smtClean="0"/>
              <a:t>Capacity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41</a:t>
            </a:fld>
            <a:endParaRPr lang="en-GB" dirty="0"/>
          </a:p>
        </p:txBody>
      </p:sp>
      <p:sp>
        <p:nvSpPr>
          <p:cNvPr id="7" name="Rounded Rectangle 6"/>
          <p:cNvSpPr/>
          <p:nvPr/>
        </p:nvSpPr>
        <p:spPr>
          <a:xfrm>
            <a:off x="2235915" y="4565628"/>
            <a:ext cx="2828899" cy="918000"/>
          </a:xfrm>
          <a:prstGeom prst="roundRect">
            <a:avLst/>
          </a:prstGeom>
          <a:solidFill>
            <a:schemeClr val="accent2">
              <a:lumMod val="25000"/>
              <a:lumOff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56498" y="1894126"/>
            <a:ext cx="7844706" cy="2184400"/>
          </a:xfrm>
          <a:prstGeom prst="roundRect">
            <a:avLst/>
          </a:prstGeom>
          <a:solidFill>
            <a:schemeClr val="accent2">
              <a:lumMod val="10000"/>
              <a:lumOff val="90000"/>
            </a:schemeClr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6208002" y="3264318"/>
            <a:ext cx="1317666" cy="646331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US" sz="16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Implementation</a:t>
            </a:r>
            <a:endParaRPr lang="en-US" sz="1600" b="1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56498" y="3281251"/>
            <a:ext cx="1317666" cy="646331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6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Contingency Planning</a:t>
            </a:r>
            <a:endParaRPr lang="en-US" sz="1600" b="1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11" name="Explosion 1 10"/>
          <p:cNvSpPr/>
          <p:nvPr/>
        </p:nvSpPr>
        <p:spPr>
          <a:xfrm>
            <a:off x="1646738" y="1631113"/>
            <a:ext cx="1284649" cy="1094944"/>
          </a:xfrm>
          <a:prstGeom prst="irregularSeal1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6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Shock</a:t>
            </a:r>
            <a:endParaRPr lang="en-US" sz="1600" b="1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996329" y="5584377"/>
            <a:ext cx="7516099" cy="12229"/>
          </a:xfrm>
          <a:prstGeom prst="straightConnector1">
            <a:avLst/>
          </a:prstGeom>
          <a:ln w="76200" cmpd="sng">
            <a:solidFill>
              <a:srgbClr val="FF3333"/>
            </a:solidFill>
            <a:headEnd type="none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96017" y="5698204"/>
            <a:ext cx="2905059" cy="404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000" b="1" dirty="0" smtClean="0"/>
              <a:t>Time</a:t>
            </a:r>
            <a:endParaRPr lang="en-US" sz="2000" b="1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2382318" y="2435993"/>
            <a:ext cx="29197" cy="3160613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4507740" y="2318555"/>
            <a:ext cx="3017927" cy="646331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6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Monitoring</a:t>
            </a:r>
            <a:endParaRPr lang="en-US" sz="1600" b="1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074164" y="3440332"/>
            <a:ext cx="733317" cy="329142"/>
          </a:xfrm>
          <a:prstGeom prst="right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2807480" y="3264318"/>
            <a:ext cx="1317666" cy="646331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600" b="1" dirty="0" smtClean="0">
                <a:solidFill>
                  <a:schemeClr val="tx1"/>
                </a:solidFill>
                <a:latin typeface="Arial Narrow"/>
                <a:cs typeface="Arial Narrow"/>
              </a:rPr>
              <a:t>Assessment</a:t>
            </a:r>
            <a:endParaRPr lang="en-US" sz="1600" b="1" dirty="0">
              <a:solidFill>
                <a:schemeClr val="tx1"/>
              </a:solidFill>
              <a:latin typeface="Arial Narrow"/>
              <a:cs typeface="Arial Narrow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507741" y="3281251"/>
            <a:ext cx="1317666" cy="646331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6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Response Analysis</a:t>
            </a:r>
            <a:endParaRPr lang="en-US" sz="1600" b="1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4125146" y="3416827"/>
            <a:ext cx="382595" cy="341313"/>
          </a:xfrm>
          <a:prstGeom prst="right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5825407" y="3428998"/>
            <a:ext cx="382595" cy="329142"/>
          </a:xfrm>
          <a:prstGeom prst="right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endParaRPr lang="en-US"/>
          </a:p>
        </p:txBody>
      </p:sp>
      <p:sp>
        <p:nvSpPr>
          <p:cNvPr id="21" name="Bent Arrow 20"/>
          <p:cNvSpPr/>
          <p:nvPr/>
        </p:nvSpPr>
        <p:spPr>
          <a:xfrm>
            <a:off x="3818306" y="2435993"/>
            <a:ext cx="689434" cy="812002"/>
          </a:xfrm>
          <a:prstGeom prst="bent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908263" y="3264318"/>
            <a:ext cx="604165" cy="1077221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US" sz="16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Evaluation</a:t>
            </a:r>
            <a:endParaRPr lang="en-US" sz="1600" b="1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7525668" y="3427590"/>
            <a:ext cx="382595" cy="329142"/>
          </a:xfrm>
          <a:prstGeom prst="right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2430315" y="4703651"/>
            <a:ext cx="1317666" cy="646331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600" b="1" dirty="0" smtClean="0">
                <a:solidFill>
                  <a:schemeClr val="tx1"/>
                </a:solidFill>
                <a:latin typeface="Arial Narrow"/>
                <a:cs typeface="Arial Narrow"/>
              </a:rPr>
              <a:t>Emergency</a:t>
            </a:r>
          </a:p>
          <a:p>
            <a:pPr algn="ctr">
              <a:buNone/>
            </a:pPr>
            <a:r>
              <a:rPr lang="en-US" sz="1600" b="1" dirty="0" smtClean="0">
                <a:solidFill>
                  <a:schemeClr val="tx1"/>
                </a:solidFill>
                <a:latin typeface="Arial Narrow"/>
                <a:cs typeface="Arial Narrow"/>
              </a:rPr>
              <a:t>Assessment</a:t>
            </a:r>
            <a:endParaRPr lang="en-US" sz="1600" b="1" dirty="0">
              <a:solidFill>
                <a:schemeClr val="tx1"/>
              </a:solidFill>
              <a:latin typeface="Arial Narrow"/>
              <a:cs typeface="Arial Narrow"/>
            </a:endParaRPr>
          </a:p>
        </p:txBody>
      </p:sp>
      <p:sp>
        <p:nvSpPr>
          <p:cNvPr id="25" name="Bent Arrow 24"/>
          <p:cNvSpPr/>
          <p:nvPr/>
        </p:nvSpPr>
        <p:spPr>
          <a:xfrm rot="5400000">
            <a:off x="7586952" y="2497277"/>
            <a:ext cx="689434" cy="812002"/>
          </a:xfrm>
          <a:prstGeom prst="bent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3128374" y="3927582"/>
            <a:ext cx="283532" cy="776069"/>
          </a:xfrm>
          <a:prstGeom prst="straightConnector1">
            <a:avLst/>
          </a:prstGeom>
          <a:ln w="95250">
            <a:solidFill>
              <a:schemeClr val="accent2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398281" y="1921739"/>
            <a:ext cx="1114147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800" b="1" dirty="0" smtClean="0">
                <a:latin typeface="Arial"/>
                <a:cs typeface="Arial"/>
              </a:rPr>
              <a:t>MAG</a:t>
            </a:r>
            <a:endParaRPr lang="en-US" sz="2800" b="1" dirty="0">
              <a:latin typeface="Arial"/>
              <a:cs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50667" y="4565628"/>
            <a:ext cx="1114147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800" b="1" dirty="0" smtClean="0">
                <a:latin typeface="Arial"/>
                <a:cs typeface="Arial"/>
              </a:rPr>
              <a:t>RAM</a:t>
            </a:r>
            <a:endParaRPr lang="en-US" sz="28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880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Cash Transfer </a:t>
            </a:r>
            <a:r>
              <a:rPr lang="de-CH" dirty="0" err="1" smtClean="0"/>
              <a:t>Mechanisms</a:t>
            </a:r>
            <a:endParaRPr lang="de-CH" dirty="0"/>
          </a:p>
        </p:txBody>
      </p:sp>
      <p:sp>
        <p:nvSpPr>
          <p:cNvPr id="15" name="Rechteck 14"/>
          <p:cNvSpPr/>
          <p:nvPr/>
        </p:nvSpPr>
        <p:spPr>
          <a:xfrm>
            <a:off x="203199" y="4090319"/>
            <a:ext cx="8826501" cy="272382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en-GB" b="1" dirty="0">
                <a:solidFill>
                  <a:srgbClr val="000000"/>
                </a:solidFill>
              </a:rPr>
              <a:t>(3) Transfer </a:t>
            </a:r>
            <a:r>
              <a:rPr lang="en-GB" b="1" dirty="0" smtClean="0">
                <a:solidFill>
                  <a:srgbClr val="000000"/>
                </a:solidFill>
              </a:rPr>
              <a:t>mechanism </a:t>
            </a:r>
            <a:r>
              <a:rPr lang="en-GB" dirty="0" smtClean="0">
                <a:solidFill>
                  <a:srgbClr val="000000"/>
                </a:solidFill>
              </a:rPr>
              <a:t>(exemplary)</a:t>
            </a:r>
            <a:endParaRPr lang="en-GB" b="1" dirty="0">
              <a:solidFill>
                <a:srgbClr val="000000"/>
              </a:solidFill>
            </a:endParaRPr>
          </a:p>
          <a:p>
            <a:pPr>
              <a:buNone/>
              <a:defRPr/>
            </a:pPr>
            <a:r>
              <a:rPr lang="en-GB" dirty="0" smtClean="0">
                <a:solidFill>
                  <a:srgbClr val="C00000"/>
                </a:solidFill>
              </a:rPr>
              <a:t>1.a  </a:t>
            </a:r>
            <a:r>
              <a:rPr lang="en-GB" dirty="0" smtClean="0">
                <a:solidFill>
                  <a:srgbClr val="000000"/>
                </a:solidFill>
              </a:rPr>
              <a:t>Direct </a:t>
            </a:r>
            <a:r>
              <a:rPr lang="en-GB" dirty="0">
                <a:solidFill>
                  <a:srgbClr val="000000"/>
                </a:solidFill>
              </a:rPr>
              <a:t>cash distributed by </a:t>
            </a:r>
            <a:r>
              <a:rPr lang="en-GB" dirty="0" smtClean="0">
                <a:solidFill>
                  <a:srgbClr val="000000"/>
                </a:solidFill>
              </a:rPr>
              <a:t>NGO </a:t>
            </a:r>
          </a:p>
          <a:p>
            <a:pPr>
              <a:buNone/>
              <a:defRPr/>
            </a:pPr>
            <a:r>
              <a:rPr lang="en-GB" dirty="0" smtClean="0">
                <a:solidFill>
                  <a:srgbClr val="C00000"/>
                </a:solidFill>
              </a:rPr>
              <a:t>2.a</a:t>
            </a:r>
            <a:r>
              <a:rPr lang="en-GB" dirty="0" smtClean="0">
                <a:solidFill>
                  <a:srgbClr val="000000"/>
                </a:solidFill>
              </a:rPr>
              <a:t>  Direct cash distributed OTC by bank (based on beneficiary payment lists)</a:t>
            </a:r>
            <a:endParaRPr lang="en-GB" dirty="0">
              <a:solidFill>
                <a:srgbClr val="000000"/>
              </a:solidFill>
            </a:endParaRPr>
          </a:p>
          <a:p>
            <a:pPr>
              <a:buNone/>
              <a:defRPr/>
            </a:pPr>
            <a:r>
              <a:rPr lang="en-GB" dirty="0" smtClean="0">
                <a:solidFill>
                  <a:srgbClr val="C00000"/>
                </a:solidFill>
              </a:rPr>
              <a:t>2.c </a:t>
            </a:r>
            <a:r>
              <a:rPr lang="en-GB" dirty="0" smtClean="0">
                <a:solidFill>
                  <a:srgbClr val="000000"/>
                </a:solidFill>
              </a:rPr>
              <a:t> Cash </a:t>
            </a:r>
            <a:r>
              <a:rPr lang="en-GB" dirty="0">
                <a:solidFill>
                  <a:srgbClr val="000000"/>
                </a:solidFill>
              </a:rPr>
              <a:t>through smart card / mag stripe card (bank) </a:t>
            </a:r>
            <a:r>
              <a:rPr lang="en-GB" dirty="0">
                <a:solidFill>
                  <a:srgbClr val="000000"/>
                </a:solidFill>
                <a:sym typeface="Wingdings" panose="05000000000000000000" pitchFamily="2" charset="2"/>
              </a:rPr>
              <a:t> ATM or </a:t>
            </a:r>
            <a:r>
              <a:rPr lang="en-GB" dirty="0" err="1">
                <a:solidFill>
                  <a:srgbClr val="000000"/>
                </a:solidFill>
                <a:sym typeface="Wingdings" panose="05000000000000000000" pitchFamily="2" charset="2"/>
              </a:rPr>
              <a:t>PoS</a:t>
            </a:r>
            <a:endParaRPr lang="en-GB" dirty="0">
              <a:solidFill>
                <a:srgbClr val="000000"/>
              </a:solidFill>
              <a:sym typeface="Wingdings" panose="05000000000000000000" pitchFamily="2" charset="2"/>
            </a:endParaRPr>
          </a:p>
          <a:p>
            <a:pPr>
              <a:buNone/>
              <a:defRPr/>
            </a:pPr>
            <a:r>
              <a:rPr lang="en-GB" dirty="0" smtClean="0">
                <a:solidFill>
                  <a:srgbClr val="C00000"/>
                </a:solidFill>
                <a:sym typeface="Wingdings" panose="05000000000000000000" pitchFamily="2" charset="2"/>
              </a:rPr>
              <a:t>2.c</a:t>
            </a:r>
            <a:r>
              <a:rPr lang="en-GB" dirty="0" smtClean="0">
                <a:solidFill>
                  <a:srgbClr val="000000"/>
                </a:solidFill>
                <a:sym typeface="Wingdings" panose="05000000000000000000" pitchFamily="2" charset="2"/>
              </a:rPr>
              <a:t>  E-voucher </a:t>
            </a:r>
            <a:r>
              <a:rPr lang="en-GB" dirty="0">
                <a:solidFill>
                  <a:srgbClr val="000000"/>
                </a:solidFill>
                <a:sym typeface="Wingdings" panose="05000000000000000000" pitchFamily="2" charset="2"/>
              </a:rPr>
              <a:t>through smart card (bank)  </a:t>
            </a:r>
            <a:r>
              <a:rPr lang="en-GB" dirty="0" err="1">
                <a:solidFill>
                  <a:srgbClr val="000000"/>
                </a:solidFill>
                <a:sym typeface="Wingdings" panose="05000000000000000000" pitchFamily="2" charset="2"/>
              </a:rPr>
              <a:t>PoS</a:t>
            </a:r>
            <a:r>
              <a:rPr lang="en-GB" dirty="0">
                <a:solidFill>
                  <a:srgbClr val="000000"/>
                </a:solidFill>
                <a:sym typeface="Wingdings" panose="05000000000000000000" pitchFamily="2" charset="2"/>
              </a:rPr>
              <a:t> at specific store</a:t>
            </a:r>
          </a:p>
          <a:p>
            <a:pPr>
              <a:buNone/>
              <a:defRPr/>
            </a:pPr>
            <a:r>
              <a:rPr lang="en-GB" dirty="0" smtClean="0">
                <a:solidFill>
                  <a:srgbClr val="C00000"/>
                </a:solidFill>
                <a:sym typeface="Wingdings" panose="05000000000000000000" pitchFamily="2" charset="2"/>
              </a:rPr>
              <a:t>3.f  </a:t>
            </a:r>
            <a:r>
              <a:rPr lang="en-GB" dirty="0" smtClean="0">
                <a:solidFill>
                  <a:srgbClr val="000000"/>
                </a:solidFill>
                <a:sym typeface="Wingdings" panose="05000000000000000000" pitchFamily="2" charset="2"/>
              </a:rPr>
              <a:t>E-voucher </a:t>
            </a:r>
            <a:r>
              <a:rPr lang="en-GB" dirty="0">
                <a:solidFill>
                  <a:srgbClr val="000000"/>
                </a:solidFill>
                <a:sym typeface="Wingdings" panose="05000000000000000000" pitchFamily="2" charset="2"/>
              </a:rPr>
              <a:t>through mobile phone  Specific store</a:t>
            </a:r>
          </a:p>
          <a:p>
            <a:pPr>
              <a:buNone/>
              <a:defRPr/>
            </a:pPr>
            <a:r>
              <a:rPr lang="en-GB" dirty="0" smtClean="0">
                <a:solidFill>
                  <a:srgbClr val="C00000"/>
                </a:solidFill>
                <a:sym typeface="Wingdings" panose="05000000000000000000" pitchFamily="2" charset="2"/>
              </a:rPr>
              <a:t>3.f </a:t>
            </a:r>
            <a:r>
              <a:rPr lang="en-GB" dirty="0" smtClean="0">
                <a:solidFill>
                  <a:srgbClr val="000000"/>
                </a:solidFill>
                <a:sym typeface="Wingdings" panose="05000000000000000000" pitchFamily="2" charset="2"/>
              </a:rPr>
              <a:t> Cash </a:t>
            </a:r>
            <a:r>
              <a:rPr lang="en-GB" dirty="0">
                <a:solidFill>
                  <a:srgbClr val="000000"/>
                </a:solidFill>
                <a:sym typeface="Wingdings" panose="05000000000000000000" pitchFamily="2" charset="2"/>
              </a:rPr>
              <a:t>through mobile transfer </a:t>
            </a:r>
            <a:r>
              <a:rPr lang="en-GB" dirty="0" smtClean="0">
                <a:solidFill>
                  <a:srgbClr val="000000"/>
                </a:solidFill>
                <a:sym typeface="Wingdings" panose="05000000000000000000" pitchFamily="2" charset="2"/>
              </a:rPr>
              <a:t> </a:t>
            </a:r>
            <a:r>
              <a:rPr lang="en-GB" dirty="0">
                <a:solidFill>
                  <a:srgbClr val="000000"/>
                </a:solidFill>
                <a:sym typeface="Wingdings" panose="05000000000000000000" pitchFamily="2" charset="2"/>
              </a:rPr>
              <a:t>cash out at store or transfer to vendor</a:t>
            </a:r>
          </a:p>
          <a:p>
            <a:pPr>
              <a:buNone/>
              <a:defRPr/>
            </a:pPr>
            <a:r>
              <a:rPr lang="en-GB" dirty="0" smtClean="0">
                <a:solidFill>
                  <a:srgbClr val="C00000"/>
                </a:solidFill>
                <a:sym typeface="Wingdings" panose="05000000000000000000" pitchFamily="2" charset="2"/>
              </a:rPr>
              <a:t>6.a</a:t>
            </a:r>
            <a:r>
              <a:rPr lang="en-GB" dirty="0" smtClean="0">
                <a:solidFill>
                  <a:srgbClr val="000000"/>
                </a:solidFill>
                <a:sym typeface="Wingdings" panose="05000000000000000000" pitchFamily="2" charset="2"/>
              </a:rPr>
              <a:t> Cash </a:t>
            </a:r>
            <a:r>
              <a:rPr lang="en-GB" dirty="0">
                <a:solidFill>
                  <a:srgbClr val="000000"/>
                </a:solidFill>
                <a:sym typeface="Wingdings" panose="05000000000000000000" pitchFamily="2" charset="2"/>
              </a:rPr>
              <a:t>through </a:t>
            </a:r>
            <a:r>
              <a:rPr lang="en-GB" dirty="0" smtClean="0">
                <a:solidFill>
                  <a:srgbClr val="000000"/>
                </a:solidFill>
                <a:sym typeface="Wingdings" panose="05000000000000000000" pitchFamily="2" charset="2"/>
              </a:rPr>
              <a:t>remittances company  </a:t>
            </a:r>
            <a:r>
              <a:rPr lang="en-GB" dirty="0">
                <a:solidFill>
                  <a:srgbClr val="000000"/>
                </a:solidFill>
                <a:sym typeface="Wingdings" panose="05000000000000000000" pitchFamily="2" charset="2"/>
              </a:rPr>
              <a:t>cash </a:t>
            </a:r>
            <a:r>
              <a:rPr lang="en-GB" dirty="0" smtClean="0">
                <a:solidFill>
                  <a:srgbClr val="000000"/>
                </a:solidFill>
                <a:sym typeface="Wingdings" panose="05000000000000000000" pitchFamily="2" charset="2"/>
              </a:rPr>
              <a:t>collection</a:t>
            </a:r>
            <a:endParaRPr lang="en-GB" dirty="0">
              <a:solidFill>
                <a:srgbClr val="000000"/>
              </a:solidFill>
              <a:sym typeface="Wingdings" panose="05000000000000000000" pitchFamily="2" charset="2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4341018" y="977255"/>
            <a:ext cx="4688682" cy="295209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en-GB" b="1" dirty="0">
                <a:solidFill>
                  <a:srgbClr val="000000"/>
                </a:solidFill>
              </a:rPr>
              <a:t>(2) Transfer </a:t>
            </a:r>
            <a:r>
              <a:rPr lang="en-GB" b="1" dirty="0" smtClean="0">
                <a:solidFill>
                  <a:srgbClr val="000000"/>
                </a:solidFill>
              </a:rPr>
              <a:t>solution</a:t>
            </a:r>
            <a:endParaRPr lang="en-GB" b="1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lphaLcPeriod"/>
              <a:defRPr/>
            </a:pPr>
            <a:r>
              <a:rPr lang="en-GB" dirty="0">
                <a:solidFill>
                  <a:srgbClr val="000000"/>
                </a:solidFill>
              </a:rPr>
              <a:t>Direct cash (C</a:t>
            </a:r>
            <a:r>
              <a:rPr lang="en-GB" dirty="0" smtClean="0">
                <a:solidFill>
                  <a:srgbClr val="000000"/>
                </a:solidFill>
              </a:rPr>
              <a:t>) or cash OTC (C)</a:t>
            </a:r>
          </a:p>
          <a:p>
            <a:pPr marL="342900" indent="-342900">
              <a:spcBef>
                <a:spcPts val="100"/>
              </a:spcBef>
              <a:buFont typeface="+mj-lt"/>
              <a:buAutoNum type="alphaLcPeriod"/>
              <a:defRPr/>
            </a:pPr>
            <a:r>
              <a:rPr lang="en-GB" dirty="0" smtClean="0">
                <a:solidFill>
                  <a:srgbClr val="000000"/>
                </a:solidFill>
              </a:rPr>
              <a:t>Transfer to bank account (C)</a:t>
            </a:r>
            <a:endParaRPr lang="en-GB" dirty="0">
              <a:solidFill>
                <a:srgbClr val="000000"/>
              </a:solidFill>
            </a:endParaRPr>
          </a:p>
          <a:p>
            <a:pPr marL="342900" indent="-342900">
              <a:spcBef>
                <a:spcPts val="100"/>
              </a:spcBef>
              <a:buFont typeface="+mj-lt"/>
              <a:buAutoNum type="alphaLcPeriod"/>
              <a:defRPr/>
            </a:pPr>
            <a:r>
              <a:rPr lang="en-GB" dirty="0">
                <a:solidFill>
                  <a:srgbClr val="000000"/>
                </a:solidFill>
              </a:rPr>
              <a:t>Paper vouchers (V)</a:t>
            </a:r>
          </a:p>
          <a:p>
            <a:pPr marL="342900" indent="-342900">
              <a:spcBef>
                <a:spcPts val="100"/>
              </a:spcBef>
              <a:buFont typeface="+mj-lt"/>
              <a:buAutoNum type="alphaLcPeriod"/>
              <a:defRPr/>
            </a:pPr>
            <a:r>
              <a:rPr lang="en-GB" dirty="0">
                <a:solidFill>
                  <a:srgbClr val="000000"/>
                </a:solidFill>
              </a:rPr>
              <a:t>Smart card </a:t>
            </a:r>
            <a:r>
              <a:rPr lang="en-GB" dirty="0" smtClean="0">
                <a:solidFill>
                  <a:srgbClr val="000000"/>
                </a:solidFill>
              </a:rPr>
              <a:t>or Magnet </a:t>
            </a:r>
            <a:r>
              <a:rPr lang="en-GB" dirty="0">
                <a:solidFill>
                  <a:srgbClr val="000000"/>
                </a:solidFill>
              </a:rPr>
              <a:t>stripe cards (C&amp;V)</a:t>
            </a:r>
          </a:p>
          <a:p>
            <a:pPr marL="342900" indent="-342900">
              <a:spcBef>
                <a:spcPts val="100"/>
              </a:spcBef>
              <a:buFont typeface="+mj-lt"/>
              <a:buAutoNum type="alphaLcPeriod"/>
              <a:defRPr/>
            </a:pPr>
            <a:r>
              <a:rPr lang="en-GB" dirty="0" smtClean="0">
                <a:solidFill>
                  <a:srgbClr val="000000"/>
                </a:solidFill>
              </a:rPr>
              <a:t>Smart </a:t>
            </a:r>
            <a:r>
              <a:rPr lang="en-GB" dirty="0">
                <a:solidFill>
                  <a:srgbClr val="000000"/>
                </a:solidFill>
              </a:rPr>
              <a:t>cards &amp; POS (V)</a:t>
            </a:r>
          </a:p>
          <a:p>
            <a:pPr marL="342900" indent="-342900">
              <a:spcBef>
                <a:spcPts val="100"/>
              </a:spcBef>
              <a:buFont typeface="+mj-lt"/>
              <a:buAutoNum type="alphaLcPeriod"/>
              <a:defRPr/>
            </a:pPr>
            <a:r>
              <a:rPr lang="en-GB" dirty="0" smtClean="0">
                <a:solidFill>
                  <a:srgbClr val="000000"/>
                </a:solidFill>
              </a:rPr>
              <a:t>Scratch </a:t>
            </a:r>
            <a:r>
              <a:rPr lang="en-GB" dirty="0">
                <a:solidFill>
                  <a:srgbClr val="000000"/>
                </a:solidFill>
              </a:rPr>
              <a:t>cards </a:t>
            </a:r>
            <a:r>
              <a:rPr lang="en-GB" dirty="0" smtClean="0">
                <a:solidFill>
                  <a:srgbClr val="000000"/>
                </a:solidFill>
              </a:rPr>
              <a:t>&amp; </a:t>
            </a:r>
            <a:r>
              <a:rPr lang="en-GB" dirty="0">
                <a:solidFill>
                  <a:srgbClr val="000000"/>
                </a:solidFill>
              </a:rPr>
              <a:t>POS (V)</a:t>
            </a:r>
          </a:p>
          <a:p>
            <a:pPr marL="342900" indent="-342900">
              <a:spcBef>
                <a:spcPts val="100"/>
              </a:spcBef>
              <a:buFont typeface="+mj-lt"/>
              <a:buAutoNum type="alphaLcPeriod"/>
              <a:defRPr/>
            </a:pPr>
            <a:r>
              <a:rPr lang="en-GB" dirty="0" smtClean="0">
                <a:solidFill>
                  <a:srgbClr val="000000"/>
                </a:solidFill>
              </a:rPr>
              <a:t>Mobile </a:t>
            </a:r>
            <a:r>
              <a:rPr lang="en-GB" dirty="0">
                <a:solidFill>
                  <a:srgbClr val="000000"/>
                </a:solidFill>
              </a:rPr>
              <a:t>(phone) transfer (C&amp;V)</a:t>
            </a:r>
          </a:p>
          <a:p>
            <a:pPr marL="342900" indent="-342900">
              <a:spcBef>
                <a:spcPts val="100"/>
              </a:spcBef>
              <a:buFont typeface="+mj-lt"/>
              <a:buAutoNum type="alphaLcPeriod"/>
              <a:defRPr/>
            </a:pPr>
            <a:r>
              <a:rPr lang="en-GB" dirty="0">
                <a:solidFill>
                  <a:srgbClr val="000000"/>
                </a:solidFill>
              </a:rPr>
              <a:t>Others?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3201" y="977255"/>
            <a:ext cx="3892550" cy="295209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en-GB" b="1" dirty="0">
                <a:solidFill>
                  <a:srgbClr val="000000"/>
                </a:solidFill>
              </a:rPr>
              <a:t>(1) </a:t>
            </a:r>
            <a:r>
              <a:rPr lang="en-GB" b="1" dirty="0" smtClean="0">
                <a:solidFill>
                  <a:srgbClr val="000000"/>
                </a:solidFill>
              </a:rPr>
              <a:t>Institutions </a:t>
            </a:r>
            <a:r>
              <a:rPr lang="en-GB" b="1" dirty="0">
                <a:solidFill>
                  <a:srgbClr val="000000"/>
                </a:solidFill>
              </a:rPr>
              <a:t>/ </a:t>
            </a:r>
            <a:r>
              <a:rPr lang="en-GB" b="1" dirty="0" smtClean="0">
                <a:solidFill>
                  <a:srgbClr val="000000"/>
                </a:solidFill>
              </a:rPr>
              <a:t>service provider</a:t>
            </a:r>
            <a:endParaRPr lang="en-GB" b="1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GB" dirty="0">
                <a:solidFill>
                  <a:srgbClr val="000000"/>
                </a:solidFill>
              </a:rPr>
              <a:t>UN / NGO (do it yourself)</a:t>
            </a:r>
          </a:p>
          <a:p>
            <a:pPr marL="342900" indent="-342900">
              <a:spcBef>
                <a:spcPts val="100"/>
              </a:spcBef>
              <a:buFont typeface="+mj-lt"/>
              <a:buAutoNum type="arabicPeriod"/>
              <a:defRPr/>
            </a:pPr>
            <a:r>
              <a:rPr lang="en-GB" dirty="0">
                <a:solidFill>
                  <a:srgbClr val="000000"/>
                </a:solidFill>
              </a:rPr>
              <a:t>Bank</a:t>
            </a:r>
          </a:p>
          <a:p>
            <a:pPr marL="342900" indent="-342900">
              <a:spcBef>
                <a:spcPts val="100"/>
              </a:spcBef>
              <a:buFont typeface="+mj-lt"/>
              <a:buAutoNum type="arabicPeriod"/>
              <a:defRPr/>
            </a:pPr>
            <a:r>
              <a:rPr lang="en-GB" dirty="0" smtClean="0">
                <a:solidFill>
                  <a:srgbClr val="000000"/>
                </a:solidFill>
              </a:rPr>
              <a:t>Mobile (Telecom) company</a:t>
            </a:r>
            <a:endParaRPr lang="en-GB" dirty="0">
              <a:solidFill>
                <a:srgbClr val="000000"/>
              </a:solidFill>
            </a:endParaRPr>
          </a:p>
          <a:p>
            <a:pPr marL="342900" indent="-342900">
              <a:spcBef>
                <a:spcPts val="100"/>
              </a:spcBef>
              <a:buFont typeface="+mj-lt"/>
              <a:buAutoNum type="arabicPeriod"/>
              <a:defRPr/>
            </a:pPr>
            <a:r>
              <a:rPr lang="en-GB" dirty="0" smtClean="0">
                <a:solidFill>
                  <a:srgbClr val="000000"/>
                </a:solidFill>
              </a:rPr>
              <a:t>Postal office</a:t>
            </a:r>
            <a:endParaRPr lang="en-GB" dirty="0">
              <a:solidFill>
                <a:srgbClr val="000000"/>
              </a:solidFill>
            </a:endParaRPr>
          </a:p>
          <a:p>
            <a:pPr marL="342900" indent="-342900">
              <a:spcBef>
                <a:spcPts val="100"/>
              </a:spcBef>
              <a:buFont typeface="+mj-lt"/>
              <a:buAutoNum type="arabicPeriod"/>
              <a:defRPr/>
            </a:pPr>
            <a:r>
              <a:rPr lang="en-GB" dirty="0">
                <a:solidFill>
                  <a:srgbClr val="000000"/>
                </a:solidFill>
              </a:rPr>
              <a:t>Micro-credit </a:t>
            </a:r>
            <a:r>
              <a:rPr lang="en-GB" dirty="0" smtClean="0">
                <a:solidFill>
                  <a:srgbClr val="000000"/>
                </a:solidFill>
              </a:rPr>
              <a:t>institution</a:t>
            </a:r>
            <a:endParaRPr lang="en-GB" dirty="0">
              <a:solidFill>
                <a:srgbClr val="000000"/>
              </a:solidFill>
            </a:endParaRPr>
          </a:p>
          <a:p>
            <a:pPr marL="342900" indent="-342900">
              <a:spcBef>
                <a:spcPts val="100"/>
              </a:spcBef>
              <a:buFont typeface="+mj-lt"/>
              <a:buAutoNum type="arabicPeriod"/>
              <a:defRPr/>
            </a:pPr>
            <a:r>
              <a:rPr lang="en-GB" dirty="0">
                <a:solidFill>
                  <a:srgbClr val="000000"/>
                </a:solidFill>
              </a:rPr>
              <a:t>Remittances company</a:t>
            </a:r>
          </a:p>
          <a:p>
            <a:pPr marL="342900" indent="-342900">
              <a:spcBef>
                <a:spcPts val="100"/>
              </a:spcBef>
              <a:buFont typeface="+mj-lt"/>
              <a:buAutoNum type="arabicPeriod"/>
              <a:defRPr/>
            </a:pPr>
            <a:r>
              <a:rPr lang="en-GB" dirty="0" smtClean="0">
                <a:solidFill>
                  <a:srgbClr val="000000"/>
                </a:solidFill>
              </a:rPr>
              <a:t>Security Company / Military</a:t>
            </a:r>
          </a:p>
          <a:p>
            <a:pPr marL="342900" indent="-342900">
              <a:spcBef>
                <a:spcPts val="100"/>
              </a:spcBef>
              <a:buFont typeface="+mj-lt"/>
              <a:buAutoNum type="arabicPeriod"/>
              <a:defRPr/>
            </a:pPr>
            <a:r>
              <a:rPr lang="en-GB" dirty="0" smtClean="0">
                <a:solidFill>
                  <a:srgbClr val="000000"/>
                </a:solidFill>
              </a:rPr>
              <a:t>Others</a:t>
            </a:r>
            <a:r>
              <a:rPr lang="en-GB" dirty="0">
                <a:solidFill>
                  <a:srgbClr val="000000"/>
                </a:solidFill>
              </a:rPr>
              <a:t>?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029619" y="3696029"/>
            <a:ext cx="4356100" cy="576262"/>
            <a:chOff x="2029619" y="3565403"/>
            <a:chExt cx="4356100" cy="576262"/>
          </a:xfrm>
        </p:grpSpPr>
        <p:grpSp>
          <p:nvGrpSpPr>
            <p:cNvPr id="16" name="Gruppieren 15"/>
            <p:cNvGrpSpPr/>
            <p:nvPr/>
          </p:nvGrpSpPr>
          <p:grpSpPr>
            <a:xfrm>
              <a:off x="2029620" y="3565403"/>
              <a:ext cx="4356099" cy="576262"/>
              <a:chOff x="2270920" y="3717803"/>
              <a:chExt cx="4356099" cy="576262"/>
            </a:xfrm>
          </p:grpSpPr>
          <p:cxnSp>
            <p:nvCxnSpPr>
              <p:cNvPr id="8" name="Elbow Connector 5"/>
              <p:cNvCxnSpPr/>
              <p:nvPr/>
            </p:nvCxnSpPr>
            <p:spPr>
              <a:xfrm rot="16200000" flipH="1">
                <a:off x="3117454" y="2880000"/>
                <a:ext cx="557213" cy="2250282"/>
              </a:xfrm>
              <a:prstGeom prst="bentConnector3">
                <a:avLst/>
              </a:prstGeom>
              <a:ln w="412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Elbow Connector 9"/>
              <p:cNvCxnSpPr/>
              <p:nvPr/>
            </p:nvCxnSpPr>
            <p:spPr>
              <a:xfrm rot="5400000">
                <a:off x="5285979" y="2953025"/>
                <a:ext cx="576262" cy="2105818"/>
              </a:xfrm>
              <a:prstGeom prst="bentConnector3">
                <a:avLst/>
              </a:prstGeom>
              <a:ln w="412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" name="Gerade Verbindung 4"/>
            <p:cNvCxnSpPr/>
            <p:nvPr/>
          </p:nvCxnSpPr>
          <p:spPr bwMode="auto">
            <a:xfrm>
              <a:off x="2029619" y="3844007"/>
              <a:ext cx="4356100" cy="0"/>
            </a:xfrm>
            <a:prstGeom prst="line">
              <a:avLst/>
            </a:prstGeom>
            <a:noFill/>
            <a:ln w="666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45625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14092" y="113178"/>
            <a:ext cx="7885113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</a:defRPr>
            </a:lvl9pPr>
          </a:lstStyle>
          <a:p>
            <a:pPr>
              <a:buNone/>
              <a:defRPr/>
            </a:pPr>
            <a:r>
              <a:rPr lang="de-CH" b="1" dirty="0">
                <a:solidFill>
                  <a:srgbClr val="C00000"/>
                </a:solidFill>
              </a:rPr>
              <a:t>Cash Transfer </a:t>
            </a:r>
            <a:r>
              <a:rPr lang="de-CH" b="1" dirty="0" err="1">
                <a:solidFill>
                  <a:srgbClr val="C00000"/>
                </a:solidFill>
              </a:rPr>
              <a:t>Mechanisms</a:t>
            </a:r>
            <a:endParaRPr lang="en-GB" b="1" kern="0" dirty="0">
              <a:solidFill>
                <a:srgbClr val="C00000"/>
              </a:solidFill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1150" y="1620240"/>
            <a:ext cx="1488036" cy="108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2562" y="1631010"/>
            <a:ext cx="1671232" cy="1065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523192">
            <a:off x="2884809" y="5061553"/>
            <a:ext cx="1559286" cy="102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1600" y="5596707"/>
            <a:ext cx="1545112" cy="100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5" descr="http://www.finobserver.com/img/articles_big/222atmnikola.jpg-tbn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8720" y="5146929"/>
            <a:ext cx="1756599" cy="123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8306" y="1762205"/>
            <a:ext cx="2304256" cy="808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  <a:defRPr/>
            </a:pPr>
            <a:r>
              <a:rPr lang="en-GB" sz="2200" b="1" dirty="0">
                <a:solidFill>
                  <a:srgbClr val="000000"/>
                </a:solidFill>
              </a:rPr>
              <a:t>Direct </a:t>
            </a:r>
            <a:r>
              <a:rPr lang="en-GB" sz="2200" b="1" dirty="0" smtClean="0">
                <a:solidFill>
                  <a:srgbClr val="000000"/>
                </a:solidFill>
              </a:rPr>
              <a:t>cash </a:t>
            </a:r>
            <a:r>
              <a:rPr lang="en-GB" sz="2200" b="1" dirty="0">
                <a:solidFill>
                  <a:srgbClr val="000000"/>
                </a:solidFill>
              </a:rPr>
              <a:t>or cash </a:t>
            </a:r>
            <a:r>
              <a:rPr lang="en-GB" sz="2200" b="1" dirty="0" smtClean="0">
                <a:solidFill>
                  <a:srgbClr val="000000"/>
                </a:solidFill>
              </a:rPr>
              <a:t>OTC</a:t>
            </a:r>
            <a:endParaRPr lang="en-GB" sz="2200" b="1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224" y="5201324"/>
            <a:ext cx="2304256" cy="1180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"/>
              </a:spcBef>
              <a:buNone/>
              <a:defRPr/>
            </a:pPr>
            <a:r>
              <a:rPr lang="en-GB" sz="2200" b="1" dirty="0">
                <a:solidFill>
                  <a:srgbClr val="000000"/>
                </a:solidFill>
              </a:rPr>
              <a:t>Smart card or Magnet stripe </a:t>
            </a:r>
            <a:r>
              <a:rPr lang="en-GB" sz="2200" b="1" dirty="0" smtClean="0">
                <a:solidFill>
                  <a:srgbClr val="000000"/>
                </a:solidFill>
              </a:rPr>
              <a:t>cards (cash)</a:t>
            </a:r>
            <a:endParaRPr lang="en-GB" sz="2200" b="1" dirty="0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4224" y="3477298"/>
            <a:ext cx="2085834" cy="808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  <a:defRPr/>
            </a:pPr>
            <a:r>
              <a:rPr lang="en-GB" sz="2200" b="1" dirty="0">
                <a:solidFill>
                  <a:srgbClr val="000000"/>
                </a:solidFill>
              </a:rPr>
              <a:t>Paper vouchers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6472" y="2996952"/>
            <a:ext cx="1929035" cy="1415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2928" y="5352876"/>
            <a:ext cx="1614038" cy="95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710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24988" y="113178"/>
            <a:ext cx="7885113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64C72"/>
                </a:solidFill>
                <a:latin typeface="Arial" charset="0"/>
              </a:defRPr>
            </a:lvl9pPr>
          </a:lstStyle>
          <a:p>
            <a:pPr>
              <a:buNone/>
              <a:defRPr/>
            </a:pPr>
            <a:r>
              <a:rPr lang="de-CH" b="1" dirty="0">
                <a:solidFill>
                  <a:srgbClr val="C00000"/>
                </a:solidFill>
              </a:rPr>
              <a:t>Cash Transfer </a:t>
            </a:r>
            <a:r>
              <a:rPr lang="de-CH" b="1" dirty="0" err="1">
                <a:solidFill>
                  <a:srgbClr val="C00000"/>
                </a:solidFill>
              </a:rPr>
              <a:t>Mechanisms</a:t>
            </a:r>
            <a:endParaRPr lang="en-GB" b="1" kern="0" dirty="0">
              <a:solidFill>
                <a:srgbClr val="C00000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8925" y="1849552"/>
            <a:ext cx="1614038" cy="95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12451">
            <a:off x="3958585" y="1539368"/>
            <a:ext cx="1513091" cy="95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7496" y="2084089"/>
            <a:ext cx="1413874" cy="8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10508" y="1408747"/>
            <a:ext cx="2342512" cy="155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"/>
              </a:spcBef>
              <a:buNone/>
              <a:defRPr/>
            </a:pPr>
            <a:r>
              <a:rPr lang="en-GB" sz="2200" b="1" dirty="0" smtClean="0">
                <a:solidFill>
                  <a:srgbClr val="000000"/>
                </a:solidFill>
              </a:rPr>
              <a:t>Electronic vouchers (smart </a:t>
            </a:r>
            <a:r>
              <a:rPr lang="en-GB" sz="2200" b="1" dirty="0">
                <a:solidFill>
                  <a:srgbClr val="000000"/>
                </a:solidFill>
              </a:rPr>
              <a:t>cards &amp; </a:t>
            </a:r>
            <a:r>
              <a:rPr lang="en-GB" sz="2200" b="1" dirty="0" smtClean="0">
                <a:solidFill>
                  <a:srgbClr val="000000"/>
                </a:solidFill>
              </a:rPr>
              <a:t>POS)</a:t>
            </a:r>
            <a:endParaRPr lang="en-GB" sz="2200" b="1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3240" y="5285008"/>
            <a:ext cx="2304256" cy="808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  <a:defRPr/>
            </a:pPr>
            <a:r>
              <a:rPr lang="en-GB" sz="2200" b="1" dirty="0">
                <a:solidFill>
                  <a:srgbClr val="000000"/>
                </a:solidFill>
              </a:rPr>
              <a:t>Mobile </a:t>
            </a:r>
            <a:r>
              <a:rPr lang="en-GB" sz="2200" b="1" dirty="0" smtClean="0">
                <a:solidFill>
                  <a:srgbClr val="000000"/>
                </a:solidFill>
              </a:rPr>
              <a:t>money (cash)</a:t>
            </a:r>
            <a:endParaRPr lang="en-GB" sz="2200" b="1" dirty="0">
              <a:solidFill>
                <a:srgbClr val="00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73324" y="3368696"/>
            <a:ext cx="2342512" cy="155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"/>
              </a:spcBef>
              <a:buNone/>
              <a:defRPr/>
            </a:pPr>
            <a:r>
              <a:rPr lang="en-GB" sz="2200" b="1" dirty="0" smtClean="0">
                <a:solidFill>
                  <a:srgbClr val="000000"/>
                </a:solidFill>
              </a:rPr>
              <a:t>Electronic vouchers (through mobile phone)</a:t>
            </a:r>
            <a:endParaRPr lang="en-GB" sz="2200" b="1" dirty="0">
              <a:solidFill>
                <a:srgbClr val="000000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8589" y="3412800"/>
            <a:ext cx="2309187" cy="131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3363743" y="5026004"/>
            <a:ext cx="1953993" cy="1380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34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Protection</a:t>
            </a:r>
            <a:r>
              <a:rPr lang="de-CH" dirty="0" smtClean="0"/>
              <a:t> </a:t>
            </a:r>
            <a:r>
              <a:rPr lang="de-CH" dirty="0" err="1" smtClean="0"/>
              <a:t>Risks</a:t>
            </a:r>
            <a:r>
              <a:rPr lang="de-CH" dirty="0" smtClean="0"/>
              <a:t> </a:t>
            </a:r>
            <a:r>
              <a:rPr lang="de-CH" dirty="0" err="1"/>
              <a:t>and</a:t>
            </a:r>
            <a:r>
              <a:rPr lang="de-CH" dirty="0"/>
              <a:t> </a:t>
            </a:r>
            <a:r>
              <a:rPr lang="de-CH" dirty="0" err="1" smtClean="0"/>
              <a:t>Benefits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45</a:t>
            </a:fld>
            <a:endParaRPr lang="en-GB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023200"/>
              </p:ext>
            </p:extLst>
          </p:nvPr>
        </p:nvGraphicFramePr>
        <p:xfrm>
          <a:off x="-125343" y="2209938"/>
          <a:ext cx="7508004" cy="319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Left Arrow Callout 8"/>
          <p:cNvSpPr/>
          <p:nvPr/>
        </p:nvSpPr>
        <p:spPr>
          <a:xfrm>
            <a:off x="5915048" y="4610474"/>
            <a:ext cx="2764502" cy="699516"/>
          </a:xfrm>
          <a:prstGeom prst="leftArrowCallou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500" dirty="0"/>
              <a:t>All humanitarian service providers</a:t>
            </a:r>
          </a:p>
        </p:txBody>
      </p:sp>
      <p:sp>
        <p:nvSpPr>
          <p:cNvPr id="10" name="Left Arrow Callout 9"/>
          <p:cNvSpPr/>
          <p:nvPr/>
        </p:nvSpPr>
        <p:spPr>
          <a:xfrm>
            <a:off x="5928764" y="3696074"/>
            <a:ext cx="2750786" cy="699516"/>
          </a:xfrm>
          <a:prstGeom prst="leftArrowCallou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500" dirty="0"/>
              <a:t>Protection actors and humanitarian service providers </a:t>
            </a:r>
          </a:p>
        </p:txBody>
      </p:sp>
      <p:sp>
        <p:nvSpPr>
          <p:cNvPr id="11" name="Left Arrow Callout 10"/>
          <p:cNvSpPr/>
          <p:nvPr/>
        </p:nvSpPr>
        <p:spPr>
          <a:xfrm>
            <a:off x="5901332" y="2781674"/>
            <a:ext cx="2778218" cy="699516"/>
          </a:xfrm>
          <a:prstGeom prst="leftArrowCallou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500" dirty="0"/>
              <a:t>Protection actors</a:t>
            </a:r>
          </a:p>
        </p:txBody>
      </p:sp>
      <p:sp>
        <p:nvSpPr>
          <p:cNvPr id="12" name="Up-Down Arrow 11"/>
          <p:cNvSpPr/>
          <p:nvPr/>
        </p:nvSpPr>
        <p:spPr>
          <a:xfrm>
            <a:off x="524660" y="2196458"/>
            <a:ext cx="1234440" cy="3358134"/>
          </a:xfrm>
          <a:prstGeom prst="upDownArrow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>
              <a:buNone/>
            </a:pPr>
            <a:r>
              <a:rPr lang="en-US" dirty="0">
                <a:solidFill>
                  <a:schemeClr val="tx1"/>
                </a:solidFill>
              </a:rPr>
              <a:t>Partnership, Coordination, Referrals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27408" y="1322320"/>
            <a:ext cx="4320572" cy="467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b="1" dirty="0" smtClean="0"/>
              <a:t>The Protection Continuum:</a:t>
            </a:r>
          </a:p>
        </p:txBody>
      </p:sp>
    </p:spTree>
    <p:extLst>
      <p:ext uri="{BB962C8B-B14F-4D97-AF65-F5344CB8AC3E}">
        <p14:creationId xmlns:p14="http://schemas.microsoft.com/office/powerpoint/2010/main" val="327108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 animBg="1"/>
      <p:bldP spid="10" grpId="0" animBg="1"/>
      <p:bldP spid="11" grpId="0" animBg="1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Protection</a:t>
            </a:r>
            <a:r>
              <a:rPr lang="de-CH" dirty="0" smtClean="0"/>
              <a:t> </a:t>
            </a:r>
            <a:r>
              <a:rPr lang="de-CH" dirty="0" err="1" smtClean="0"/>
              <a:t>Risks</a:t>
            </a:r>
            <a:r>
              <a:rPr lang="de-CH" dirty="0" smtClean="0"/>
              <a:t> </a:t>
            </a:r>
            <a:r>
              <a:rPr lang="de-CH" dirty="0" err="1"/>
              <a:t>and</a:t>
            </a:r>
            <a:r>
              <a:rPr lang="de-CH" dirty="0"/>
              <a:t> </a:t>
            </a:r>
            <a:r>
              <a:rPr lang="de-CH" dirty="0" err="1" smtClean="0"/>
              <a:t>Benefits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46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5600" y="1043219"/>
            <a:ext cx="8680450" cy="5335814"/>
          </a:xfrm>
        </p:spPr>
        <p:txBody>
          <a:bodyPr/>
          <a:lstStyle/>
          <a:p>
            <a:r>
              <a:rPr lang="en-US" sz="2600" b="1" dirty="0" smtClean="0"/>
              <a:t>Why</a:t>
            </a:r>
            <a:r>
              <a:rPr lang="en-US" sz="2600" dirty="0" smtClean="0"/>
              <a:t> do we need to understand potential protection risks and benefits?</a:t>
            </a:r>
          </a:p>
          <a:p>
            <a:pPr lvl="1"/>
            <a:r>
              <a:rPr lang="en-US" sz="2400" dirty="0" smtClean="0"/>
              <a:t>Do no harm</a:t>
            </a:r>
          </a:p>
          <a:p>
            <a:pPr lvl="1">
              <a:spcAft>
                <a:spcPts val="1800"/>
              </a:spcAft>
            </a:pPr>
            <a:r>
              <a:rPr lang="en-US" sz="2400" dirty="0" smtClean="0"/>
              <a:t>Only if we understand can we </a:t>
            </a:r>
            <a:r>
              <a:rPr lang="en-US" sz="2400" b="1" dirty="0" smtClean="0"/>
              <a:t>mitigate</a:t>
            </a:r>
          </a:p>
          <a:p>
            <a:r>
              <a:rPr lang="en-US" sz="2600" dirty="0" smtClean="0"/>
              <a:t>Protection risks and benefits in regards to:</a:t>
            </a:r>
          </a:p>
          <a:p>
            <a:pPr lvl="1"/>
            <a:r>
              <a:rPr lang="en-US" sz="2400" dirty="0" smtClean="0"/>
              <a:t>Household and social dynamics</a:t>
            </a:r>
          </a:p>
          <a:p>
            <a:pPr lvl="1"/>
            <a:r>
              <a:rPr lang="en-US" sz="2400" dirty="0" smtClean="0"/>
              <a:t>Insecurity (e.g. during distribution or use)</a:t>
            </a:r>
          </a:p>
          <a:p>
            <a:pPr lvl="1"/>
            <a:r>
              <a:rPr lang="en-US" sz="2400" dirty="0" smtClean="0"/>
              <a:t>Fraud and/or diversion (by local elites and project staff)</a:t>
            </a:r>
          </a:p>
          <a:p>
            <a:pPr lvl="1"/>
            <a:r>
              <a:rPr lang="en-US" sz="2400" dirty="0" smtClean="0"/>
              <a:t>Data protection (unauthorized access to sensitive data)</a:t>
            </a:r>
          </a:p>
          <a:p>
            <a:pPr lvl="1"/>
            <a:r>
              <a:rPr lang="en-US" sz="2400" dirty="0" smtClean="0"/>
              <a:t>Comparing with alternatives (e.g. risks of doing nothing)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5600" y="6005291"/>
            <a:ext cx="890451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None/>
            </a:pPr>
            <a:r>
              <a:rPr lang="en-US" sz="2400" b="1" dirty="0" smtClean="0">
                <a:sym typeface="Wingdings"/>
              </a:rPr>
              <a:t> </a:t>
            </a:r>
            <a:r>
              <a:rPr lang="en-US" sz="2400" b="1" dirty="0" smtClean="0"/>
              <a:t>Mitigation</a:t>
            </a:r>
            <a:r>
              <a:rPr lang="en-US" sz="2400" dirty="0" smtClean="0"/>
              <a:t>: complementary programmes? Other measures?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9591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Protection</a:t>
            </a:r>
            <a:r>
              <a:rPr lang="de-CH" dirty="0" smtClean="0"/>
              <a:t> </a:t>
            </a:r>
            <a:r>
              <a:rPr lang="de-CH" dirty="0" err="1" smtClean="0"/>
              <a:t>Risks</a:t>
            </a:r>
            <a:r>
              <a:rPr lang="de-CH" dirty="0" smtClean="0"/>
              <a:t> </a:t>
            </a:r>
            <a:r>
              <a:rPr lang="de-CH" dirty="0" err="1"/>
              <a:t>and</a:t>
            </a:r>
            <a:r>
              <a:rPr lang="de-CH" dirty="0"/>
              <a:t> </a:t>
            </a:r>
            <a:r>
              <a:rPr lang="de-CH" dirty="0" err="1" smtClean="0"/>
              <a:t>Benefits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47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8300" y="1143001"/>
            <a:ext cx="8667750" cy="5335814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Household and social dynamics </a:t>
            </a:r>
            <a:r>
              <a:rPr lang="en-US" dirty="0" smtClean="0"/>
              <a:t>– can you think of examples?</a:t>
            </a:r>
          </a:p>
          <a:p>
            <a:pPr lvl="1"/>
            <a:r>
              <a:rPr lang="en-US" dirty="0" smtClean="0"/>
              <a:t>Cause, increase or reduce </a:t>
            </a:r>
            <a:r>
              <a:rPr lang="en-US" b="1" dirty="0" smtClean="0"/>
              <a:t>tensions</a:t>
            </a:r>
            <a:r>
              <a:rPr lang="en-US" dirty="0" smtClean="0"/>
              <a:t> (e.g. within community or between displaced comm. and hosts)</a:t>
            </a:r>
          </a:p>
          <a:p>
            <a:pPr lvl="1"/>
            <a:r>
              <a:rPr lang="en-US" dirty="0" smtClean="0"/>
              <a:t>Cause, increase or reduce </a:t>
            </a:r>
            <a:r>
              <a:rPr lang="en-US" b="1" dirty="0" smtClean="0"/>
              <a:t>tensions</a:t>
            </a:r>
            <a:r>
              <a:rPr lang="en-US" dirty="0" smtClean="0"/>
              <a:t> at HH level</a:t>
            </a:r>
          </a:p>
          <a:p>
            <a:pPr lvl="1"/>
            <a:r>
              <a:rPr lang="en-US" dirty="0" smtClean="0"/>
              <a:t>Create challenges or opportunities to the </a:t>
            </a:r>
            <a:r>
              <a:rPr lang="en-US" b="1" dirty="0" smtClean="0"/>
              <a:t>safety</a:t>
            </a:r>
            <a:r>
              <a:rPr lang="en-US" dirty="0" smtClean="0"/>
              <a:t> of recipients</a:t>
            </a:r>
          </a:p>
          <a:p>
            <a:pPr lvl="1"/>
            <a:r>
              <a:rPr lang="en-US" dirty="0" smtClean="0"/>
              <a:t>Contribute to </a:t>
            </a:r>
            <a:r>
              <a:rPr lang="en-US" b="1" dirty="0" smtClean="0"/>
              <a:t>self-reliance</a:t>
            </a:r>
            <a:r>
              <a:rPr lang="en-US" dirty="0" smtClean="0"/>
              <a:t>, </a:t>
            </a:r>
            <a:r>
              <a:rPr lang="en-US" b="1" dirty="0" smtClean="0"/>
              <a:t>independence</a:t>
            </a:r>
            <a:r>
              <a:rPr lang="en-US" dirty="0" smtClean="0"/>
              <a:t>, </a:t>
            </a:r>
            <a:r>
              <a:rPr lang="en-US" b="1" dirty="0" smtClean="0"/>
              <a:t>confidence</a:t>
            </a:r>
            <a:r>
              <a:rPr lang="en-US" dirty="0" smtClean="0"/>
              <a:t>, or </a:t>
            </a:r>
            <a:r>
              <a:rPr lang="en-US" b="1" dirty="0" smtClean="0"/>
              <a:t>capacity</a:t>
            </a:r>
            <a:r>
              <a:rPr lang="en-US" dirty="0" smtClean="0"/>
              <a:t> of recipients</a:t>
            </a:r>
          </a:p>
          <a:p>
            <a:pPr lvl="1"/>
            <a:r>
              <a:rPr lang="en-US" dirty="0" smtClean="0"/>
              <a:t>Create problems or opportunities for people who face constraints related to </a:t>
            </a:r>
            <a:r>
              <a:rPr lang="en-US" b="1" dirty="0" smtClean="0"/>
              <a:t>gender</a:t>
            </a:r>
            <a:r>
              <a:rPr lang="en-US" dirty="0" smtClean="0"/>
              <a:t>, </a:t>
            </a:r>
            <a:r>
              <a:rPr lang="en-US" b="1" dirty="0" smtClean="0"/>
              <a:t>age</a:t>
            </a:r>
            <a:r>
              <a:rPr lang="en-US" dirty="0" smtClean="0"/>
              <a:t>, </a:t>
            </a:r>
            <a:r>
              <a:rPr lang="en-US" b="1" dirty="0" smtClean="0"/>
              <a:t>diversity</a:t>
            </a:r>
            <a:r>
              <a:rPr lang="en-US" dirty="0" smtClean="0"/>
              <a:t>, etc.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8685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Protection</a:t>
            </a:r>
            <a:r>
              <a:rPr lang="de-CH" dirty="0" smtClean="0"/>
              <a:t> </a:t>
            </a:r>
            <a:r>
              <a:rPr lang="de-CH" dirty="0" err="1" smtClean="0"/>
              <a:t>Risks</a:t>
            </a:r>
            <a:r>
              <a:rPr lang="de-CH" dirty="0" smtClean="0"/>
              <a:t> </a:t>
            </a:r>
            <a:r>
              <a:rPr lang="de-CH" dirty="0" err="1"/>
              <a:t>and</a:t>
            </a:r>
            <a:r>
              <a:rPr lang="de-CH" dirty="0"/>
              <a:t> </a:t>
            </a:r>
            <a:r>
              <a:rPr lang="de-CH" dirty="0" err="1" smtClean="0"/>
              <a:t>Benefits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48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5575" y="1079501"/>
            <a:ext cx="8880475" cy="5335814"/>
          </a:xfrm>
        </p:spPr>
        <p:txBody>
          <a:bodyPr/>
          <a:lstStyle/>
          <a:p>
            <a:r>
              <a:rPr lang="en-US" dirty="0" smtClean="0"/>
              <a:t>How to do it?</a:t>
            </a:r>
          </a:p>
          <a:p>
            <a:pPr lvl="1"/>
            <a:r>
              <a:rPr lang="en-US" dirty="0" smtClean="0"/>
              <a:t>Involve potential recipients in defining risks and mitigation measures</a:t>
            </a:r>
          </a:p>
          <a:p>
            <a:pPr lvl="1"/>
            <a:r>
              <a:rPr lang="en-US" dirty="0" smtClean="0"/>
              <a:t>Sources of information: </a:t>
            </a:r>
          </a:p>
          <a:p>
            <a:pPr lvl="2"/>
            <a:r>
              <a:rPr lang="en-US" dirty="0" smtClean="0"/>
              <a:t>existing information (monitoring data, existing assessments) </a:t>
            </a:r>
          </a:p>
          <a:p>
            <a:pPr lvl="2"/>
            <a:r>
              <a:rPr lang="en-US" dirty="0" smtClean="0"/>
              <a:t>Rapid onset: include questions in needs assessment</a:t>
            </a:r>
          </a:p>
          <a:p>
            <a:pPr lvl="2"/>
            <a:r>
              <a:rPr lang="en-US" dirty="0" smtClean="0"/>
              <a:t>Protracted: protection assessment</a:t>
            </a:r>
          </a:p>
          <a:p>
            <a:r>
              <a:rPr lang="en-US" dirty="0" smtClean="0"/>
              <a:t>Further resources:</a:t>
            </a:r>
          </a:p>
          <a:p>
            <a:pPr lvl="1"/>
            <a:r>
              <a:rPr lang="en-US" dirty="0" smtClean="0">
                <a:hlinkClick r:id="rId3"/>
              </a:rPr>
              <a:t>www.cashlearning.org/cash-and-protection/protection</a:t>
            </a:r>
            <a:r>
              <a:rPr lang="en-US" dirty="0" smtClean="0"/>
              <a:t> 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9258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Protection</a:t>
            </a:r>
            <a:r>
              <a:rPr lang="de-CH" dirty="0" smtClean="0"/>
              <a:t> </a:t>
            </a:r>
            <a:r>
              <a:rPr lang="de-CH" dirty="0" err="1" smtClean="0"/>
              <a:t>Risks</a:t>
            </a:r>
            <a:r>
              <a:rPr lang="de-CH" dirty="0" smtClean="0"/>
              <a:t> </a:t>
            </a:r>
            <a:r>
              <a:rPr lang="de-CH" dirty="0" err="1"/>
              <a:t>and</a:t>
            </a:r>
            <a:r>
              <a:rPr lang="de-CH" dirty="0"/>
              <a:t> </a:t>
            </a:r>
            <a:r>
              <a:rPr lang="de-CH" dirty="0" err="1" smtClean="0"/>
              <a:t>Benefits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49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2857" y="1079501"/>
            <a:ext cx="8673193" cy="5335814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UNHCR/DRC Literature </a:t>
            </a:r>
            <a:r>
              <a:rPr lang="en-US" sz="2400" dirty="0">
                <a:solidFill>
                  <a:srgbClr val="C00000"/>
                </a:solidFill>
              </a:rPr>
              <a:t>R</a:t>
            </a:r>
            <a:r>
              <a:rPr lang="en-US" sz="2400" dirty="0" smtClean="0">
                <a:solidFill>
                  <a:srgbClr val="C00000"/>
                </a:solidFill>
              </a:rPr>
              <a:t>eview </a:t>
            </a:r>
            <a:r>
              <a:rPr lang="en-US" sz="2400" dirty="0" smtClean="0">
                <a:solidFill>
                  <a:srgbClr val="C00000"/>
                </a:solidFill>
                <a:sym typeface="Wingdings" panose="05000000000000000000" pitchFamily="2" charset="2"/>
              </a:rPr>
              <a:t>(2015)</a:t>
            </a: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Cash transfers have protection impacts (regardless of whether you plan for them or not) </a:t>
            </a:r>
            <a:endParaRPr lang="fr-C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Important to analyze protection risks, mitigation measures, and benefits, regardless of whether or not the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programme’s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primary objective is protection-oriented.</a:t>
            </a:r>
            <a:endParaRPr lang="fr-C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Possible protection concerns arise both for CTP and in-kind : identification, access to technology, targeting, beneficiary preferences, additional burdens being placed on women, safety and corruption, concerns with Cash for Work, cash creating a disincentive to work. </a:t>
            </a: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But: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targeting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more problematic with CTP. </a:t>
            </a:r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Why?</a:t>
            </a:r>
            <a:endParaRPr lang="fr-CH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CTP promoted feelings of dignity, and self-worth</a:t>
            </a:r>
            <a:endParaRPr lang="fr-C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0331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SDC and </a:t>
            </a:r>
            <a:r>
              <a:rPr lang="en-US" dirty="0" smtClean="0"/>
              <a:t>Cash: </a:t>
            </a:r>
            <a:r>
              <a:rPr lang="de-CH" dirty="0" err="1" smtClean="0"/>
              <a:t>Looking</a:t>
            </a:r>
            <a:r>
              <a:rPr lang="de-CH" dirty="0" smtClean="0"/>
              <a:t> back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600"/>
              </a:spcBef>
              <a:buNone/>
              <a:defRPr/>
            </a:pPr>
            <a:r>
              <a:rPr lang="en-US" sz="2600" dirty="0" smtClean="0">
                <a:solidFill>
                  <a:srgbClr val="C00000"/>
                </a:solidFill>
              </a:rPr>
              <a:t>SDC Cash Direct Action:</a:t>
            </a:r>
            <a:endParaRPr lang="en-US" sz="2600" b="0" dirty="0" smtClean="0">
              <a:solidFill>
                <a:srgbClr val="C00000"/>
              </a:solidFill>
            </a:endParaRPr>
          </a:p>
          <a:p>
            <a:pPr>
              <a:spcBef>
                <a:spcPts val="600"/>
              </a:spcBef>
              <a:defRPr/>
            </a:pPr>
            <a:r>
              <a:rPr lang="en-US" sz="2600" b="0" dirty="0" smtClean="0"/>
              <a:t>Since 1999, </a:t>
            </a:r>
            <a:r>
              <a:rPr lang="en-US" sz="2600" dirty="0" smtClean="0"/>
              <a:t>28 direct actions </a:t>
            </a:r>
            <a:r>
              <a:rPr lang="en-US" sz="2600" b="0" dirty="0" smtClean="0"/>
              <a:t>implemented focusing on:</a:t>
            </a:r>
          </a:p>
          <a:p>
            <a:pPr lvl="1">
              <a:spcBef>
                <a:spcPts val="600"/>
              </a:spcBef>
              <a:defRPr/>
            </a:pPr>
            <a:r>
              <a:rPr lang="en-US" sz="2000" dirty="0" smtClean="0"/>
              <a:t>Owner driven shelter rehabilitation (cash for shelter rehabilitation)</a:t>
            </a:r>
          </a:p>
          <a:p>
            <a:pPr lvl="1">
              <a:spcBef>
                <a:spcPts val="600"/>
              </a:spcBef>
              <a:defRPr/>
            </a:pPr>
            <a:r>
              <a:rPr lang="en-US" sz="2000" b="0" dirty="0" smtClean="0"/>
              <a:t>Cash for hosting</a:t>
            </a:r>
          </a:p>
          <a:p>
            <a:pPr lvl="1">
              <a:spcBef>
                <a:spcPts val="600"/>
              </a:spcBef>
              <a:defRPr/>
            </a:pPr>
            <a:r>
              <a:rPr lang="en-US" sz="2000" dirty="0" smtClean="0"/>
              <a:t>Cash for livelihoods: replace assets; restart livelihoods</a:t>
            </a:r>
          </a:p>
          <a:p>
            <a:pPr>
              <a:spcBef>
                <a:spcPts val="600"/>
              </a:spcBef>
              <a:defRPr/>
            </a:pPr>
            <a:r>
              <a:rPr lang="en-US" sz="2400" b="0" dirty="0" smtClean="0"/>
              <a:t>Represents around CHF 66 million</a:t>
            </a:r>
          </a:p>
          <a:p>
            <a:pPr>
              <a:spcBef>
                <a:spcPts val="600"/>
              </a:spcBef>
              <a:defRPr/>
            </a:pPr>
            <a:r>
              <a:rPr lang="en-US" sz="2400" b="0" dirty="0" smtClean="0"/>
              <a:t>Ongoing project: Sri Lanka (running out in 2015)</a:t>
            </a:r>
          </a:p>
          <a:p>
            <a:pPr>
              <a:spcBef>
                <a:spcPts val="600"/>
              </a:spcBef>
              <a:defRPr/>
            </a:pPr>
            <a:endParaRPr lang="en-US" sz="2400" b="0" dirty="0" smtClean="0"/>
          </a:p>
          <a:p>
            <a:pPr>
              <a:buFont typeface="+mj-lt"/>
              <a:buAutoNum type="arabicPeriod" startAt="3"/>
              <a:defRPr/>
            </a:pPr>
            <a:endParaRPr lang="en-US" sz="2600" b="0" dirty="0" smtClean="0"/>
          </a:p>
          <a:p>
            <a:pPr marL="0" indent="0">
              <a:buNone/>
              <a:defRPr/>
            </a:pPr>
            <a:endParaRPr lang="en-US" sz="2600" b="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6950586" y="6535754"/>
            <a:ext cx="2133600" cy="268287"/>
          </a:xfrm>
          <a:prstGeom prst="rect">
            <a:avLst/>
          </a:prstGeom>
        </p:spPr>
        <p:txBody>
          <a:bodyPr/>
          <a:lstStyle/>
          <a:p>
            <a:pPr algn="r">
              <a:buNone/>
              <a:defRPr/>
            </a:pPr>
            <a:fld id="{4C4508BB-3ECF-4925-8B9C-324E6B6E9389}" type="slidenum">
              <a:rPr lang="en-GB" smtClean="0"/>
              <a:pPr algn="r">
                <a:buNone/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21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Protection</a:t>
            </a:r>
            <a:r>
              <a:rPr lang="de-CH" dirty="0" smtClean="0"/>
              <a:t> </a:t>
            </a:r>
            <a:r>
              <a:rPr lang="de-CH" dirty="0" err="1" smtClean="0"/>
              <a:t>Risks</a:t>
            </a:r>
            <a:r>
              <a:rPr lang="de-CH" dirty="0" smtClean="0"/>
              <a:t> </a:t>
            </a:r>
            <a:r>
              <a:rPr lang="de-CH" dirty="0" err="1"/>
              <a:t>and</a:t>
            </a:r>
            <a:r>
              <a:rPr lang="de-CH" dirty="0"/>
              <a:t> </a:t>
            </a:r>
            <a:r>
              <a:rPr lang="de-CH" dirty="0" err="1" smtClean="0"/>
              <a:t>Benefits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50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2857" y="1079501"/>
            <a:ext cx="8673193" cy="5335814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UNHCR/DRC Literature </a:t>
            </a:r>
            <a:r>
              <a:rPr lang="en-US" sz="2400" dirty="0">
                <a:solidFill>
                  <a:srgbClr val="C00000"/>
                </a:solidFill>
              </a:rPr>
              <a:t>R</a:t>
            </a:r>
            <a:r>
              <a:rPr lang="en-US" sz="2400" dirty="0" smtClean="0">
                <a:solidFill>
                  <a:srgbClr val="C00000"/>
                </a:solidFill>
              </a:rPr>
              <a:t>eview </a:t>
            </a:r>
            <a:r>
              <a:rPr lang="en-US" sz="2400" dirty="0" smtClean="0">
                <a:solidFill>
                  <a:srgbClr val="C00000"/>
                </a:solidFill>
                <a:sym typeface="Wingdings" panose="05000000000000000000" pitchFamily="2" charset="2"/>
              </a:rPr>
              <a:t>(</a:t>
            </a:r>
            <a:r>
              <a:rPr lang="en-US" sz="2400" dirty="0" err="1" smtClean="0">
                <a:solidFill>
                  <a:srgbClr val="C00000"/>
                </a:solidFill>
                <a:sym typeface="Wingdings" panose="05000000000000000000" pitchFamily="2" charset="2"/>
              </a:rPr>
              <a:t>cont</a:t>
            </a:r>
            <a:r>
              <a:rPr lang="en-US" sz="2400" dirty="0" smtClean="0">
                <a:solidFill>
                  <a:srgbClr val="C00000"/>
                </a:solidFill>
                <a:sym typeface="Wingdings" panose="05000000000000000000" pitchFamily="2" charset="2"/>
              </a:rPr>
              <a:t>’)</a:t>
            </a: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 clear link between cash transfers and a reduction or increase in gender-based / intimate partner violence. No clear </a:t>
            </a:r>
            <a:endParaRPr lang="fr-C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 clear link between cash and gender equality, women’s empowerment, and women’s bargaining power within the household</a:t>
            </a:r>
            <a:endParaRPr lang="fr-C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charset="0"/>
                <a:ea typeface="ＭＳ Ｐゴシック" charset="0"/>
                <a:cs typeface="ＭＳ Ｐゴシック" charset="0"/>
              </a:rPr>
              <a:t>Gender roles are usually reinforced, not transformed</a:t>
            </a: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Conditional cash transfers may reinforce gender stereotypes</a:t>
            </a:r>
            <a:endParaRPr lang="fr-C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Cash alone does not have a tangible gender impact; long-term engagement based on gender-analysis required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 smtClean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59444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304800"/>
            <a:ext cx="7556500" cy="652463"/>
          </a:xfrm>
        </p:spPr>
        <p:txBody>
          <a:bodyPr/>
          <a:lstStyle/>
          <a:p>
            <a:pPr indent="0" eaLnBrk="1" hangingPunct="1"/>
            <a:r>
              <a:rPr lang="de-CH" dirty="0" err="1" smtClean="0"/>
              <a:t>Cost</a:t>
            </a:r>
            <a:r>
              <a:rPr lang="de-CH" dirty="0" smtClean="0"/>
              <a:t>-Efficiency </a:t>
            </a:r>
            <a:r>
              <a:rPr lang="de-CH" dirty="0" err="1"/>
              <a:t>and</a:t>
            </a:r>
            <a:r>
              <a:rPr lang="de-CH" dirty="0"/>
              <a:t> </a:t>
            </a:r>
            <a:r>
              <a:rPr lang="de-CH" dirty="0" smtClean="0"/>
              <a:t>–</a:t>
            </a:r>
            <a:r>
              <a:rPr lang="de-CH" dirty="0" err="1" smtClean="0"/>
              <a:t>Effectiveness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51</a:t>
            </a:fld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8300" y="997861"/>
            <a:ext cx="8667750" cy="5335814"/>
          </a:xfrm>
        </p:spPr>
        <p:txBody>
          <a:bodyPr/>
          <a:lstStyle/>
          <a:p>
            <a:r>
              <a:rPr lang="en-US" dirty="0" smtClean="0"/>
              <a:t>What is efficiency?</a:t>
            </a:r>
            <a:r>
              <a:rPr lang="en-US" dirty="0"/>
              <a:t> What is cost-efficiency?</a:t>
            </a:r>
          </a:p>
          <a:p>
            <a:r>
              <a:rPr lang="en-US" dirty="0" smtClean="0"/>
              <a:t>What is effectiveness?</a:t>
            </a:r>
            <a:r>
              <a:rPr lang="en-US" dirty="0"/>
              <a:t> What is </a:t>
            </a:r>
            <a:r>
              <a:rPr lang="en-US" dirty="0" smtClean="0"/>
              <a:t>cost-effectiveness</a:t>
            </a:r>
            <a:r>
              <a:rPr lang="en-US" dirty="0"/>
              <a:t>?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5" name="Picture 2" descr="cid:image001.png@01CF2025.499230B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61" y="2232267"/>
            <a:ext cx="8620746" cy="443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941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699" y="304800"/>
            <a:ext cx="7650843" cy="652463"/>
          </a:xfrm>
        </p:spPr>
        <p:txBody>
          <a:bodyPr/>
          <a:lstStyle/>
          <a:p>
            <a:r>
              <a:rPr lang="de-CH" dirty="0" err="1"/>
              <a:t>Cost</a:t>
            </a:r>
            <a:r>
              <a:rPr lang="de-CH" dirty="0"/>
              <a:t>-Efficiency </a:t>
            </a:r>
            <a:r>
              <a:rPr lang="de-CH" dirty="0" err="1"/>
              <a:t>and</a:t>
            </a:r>
            <a:r>
              <a:rPr lang="de-CH" dirty="0"/>
              <a:t> –</a:t>
            </a:r>
            <a:r>
              <a:rPr lang="de-CH" dirty="0" err="1" smtClean="0"/>
              <a:t>Effectiveness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>
                <a:solidFill>
                  <a:srgbClr val="C00000"/>
                </a:solidFill>
              </a:rPr>
              <a:t>Cost-efficiency </a:t>
            </a:r>
            <a:r>
              <a:rPr lang="en-GB" dirty="0" smtClean="0"/>
              <a:t>– example food assistance:</a:t>
            </a:r>
          </a:p>
          <a:p>
            <a:r>
              <a:rPr lang="en-GB" dirty="0" smtClean="0"/>
              <a:t>Output: Provide food assistance to # of people</a:t>
            </a:r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79" y="2554061"/>
            <a:ext cx="8513878" cy="84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93" y="3642848"/>
            <a:ext cx="8499364" cy="87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7" y="4718276"/>
            <a:ext cx="8380101" cy="107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138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699" y="304800"/>
            <a:ext cx="7650843" cy="652463"/>
          </a:xfrm>
        </p:spPr>
        <p:txBody>
          <a:bodyPr/>
          <a:lstStyle/>
          <a:p>
            <a:r>
              <a:rPr lang="de-CH" dirty="0" err="1"/>
              <a:t>Cost</a:t>
            </a:r>
            <a:r>
              <a:rPr lang="de-CH" dirty="0"/>
              <a:t>-Efficiency </a:t>
            </a:r>
            <a:r>
              <a:rPr lang="de-CH" dirty="0" err="1"/>
              <a:t>and</a:t>
            </a:r>
            <a:r>
              <a:rPr lang="de-CH" dirty="0"/>
              <a:t> –</a:t>
            </a:r>
            <a:r>
              <a:rPr lang="de-CH" dirty="0" err="1" smtClean="0"/>
              <a:t>Effectiveness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168404"/>
            <a:ext cx="8528050" cy="520541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Key findings from recent </a:t>
            </a:r>
            <a:r>
              <a:rPr lang="en-US" sz="2400" b="1" dirty="0">
                <a:solidFill>
                  <a:srgbClr val="C00000"/>
                </a:solidFill>
              </a:rPr>
              <a:t>Value for Money study </a:t>
            </a:r>
            <a:r>
              <a:rPr lang="en-US" sz="2400" dirty="0"/>
              <a:t>(DFID):</a:t>
            </a:r>
          </a:p>
          <a:p>
            <a:r>
              <a:rPr lang="en-US" sz="2400" dirty="0"/>
              <a:t>Cash, when compared to in-kind approaches, consistently emerges as more efficient to deliver</a:t>
            </a:r>
          </a:p>
          <a:p>
            <a:r>
              <a:rPr lang="en-US" sz="2400" dirty="0"/>
              <a:t>Cash is not necessarily more cost-efficient than other modalities. The overall cost-efficiency can vary significantly and depends largely on local market prices. </a:t>
            </a:r>
          </a:p>
          <a:p>
            <a:r>
              <a:rPr lang="en-US" sz="2400" dirty="0"/>
              <a:t>The modality is only one factor that affects efficiency. Other factors include the delivery </a:t>
            </a:r>
            <a:r>
              <a:rPr lang="en-US" sz="2400" dirty="0" smtClean="0"/>
              <a:t>mechanism, </a:t>
            </a:r>
            <a:r>
              <a:rPr lang="en-US" sz="2400" dirty="0" err="1"/>
              <a:t>programme</a:t>
            </a:r>
            <a:r>
              <a:rPr lang="en-US" sz="2400" dirty="0"/>
              <a:t> design and scale</a:t>
            </a:r>
          </a:p>
          <a:p>
            <a:r>
              <a:rPr lang="en-US" sz="2400" dirty="0"/>
              <a:t>The potential </a:t>
            </a:r>
            <a:r>
              <a:rPr lang="en-US" sz="2400" dirty="0" err="1"/>
              <a:t>VfM</a:t>
            </a:r>
            <a:r>
              <a:rPr lang="en-US" sz="2400" dirty="0"/>
              <a:t> gains with cash are particularly  evident when cash is evaluated as a multi-sector </a:t>
            </a:r>
            <a:r>
              <a:rPr lang="en-US" sz="2400" dirty="0" smtClean="0"/>
              <a:t>tool </a:t>
            </a:r>
            <a:r>
              <a:rPr lang="en-US" sz="2400" dirty="0" smtClean="0">
                <a:sym typeface="Wingdings" panose="05000000000000000000" pitchFamily="2" charset="2"/>
              </a:rPr>
              <a:t></a:t>
            </a:r>
            <a:r>
              <a:rPr lang="en-US" sz="2400" dirty="0" smtClean="0"/>
              <a:t> </a:t>
            </a:r>
            <a:r>
              <a:rPr lang="en-US" sz="2400" dirty="0"/>
              <a:t>use cash for broad objectives that take the place of multiple types of in-kind or voucher assistance </a:t>
            </a:r>
          </a:p>
        </p:txBody>
      </p:sp>
    </p:spTree>
    <p:extLst>
      <p:ext uri="{BB962C8B-B14F-4D97-AF65-F5344CB8AC3E}">
        <p14:creationId xmlns:p14="http://schemas.microsoft.com/office/powerpoint/2010/main" val="381055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Information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60862" y="1079500"/>
            <a:ext cx="8983138" cy="5673725"/>
          </a:xfrm>
        </p:spPr>
        <p:txBody>
          <a:bodyPr/>
          <a:lstStyle/>
          <a:p>
            <a:pPr marL="180000" indent="-180000">
              <a:spcBef>
                <a:spcPts val="300"/>
              </a:spcBef>
            </a:pPr>
            <a:r>
              <a:rPr lang="de-CH" sz="1400" dirty="0"/>
              <a:t>CEPAL/SIDA</a:t>
            </a:r>
            <a:r>
              <a:rPr lang="de-CH" sz="1400" b="0" dirty="0"/>
              <a:t> (2011): CCTs. </a:t>
            </a:r>
            <a:r>
              <a:rPr lang="de-CH" sz="1400" b="0" dirty="0" err="1"/>
              <a:t>Recent</a:t>
            </a:r>
            <a:r>
              <a:rPr lang="de-CH" sz="1400" b="0" dirty="0"/>
              <a:t> Experience in </a:t>
            </a:r>
            <a:r>
              <a:rPr lang="de-CH" sz="1400" b="0" dirty="0" err="1"/>
              <a:t>Latin</a:t>
            </a:r>
            <a:r>
              <a:rPr lang="de-CH" sz="1400" b="0" dirty="0"/>
              <a:t> America and the </a:t>
            </a:r>
            <a:r>
              <a:rPr lang="de-CH" sz="1400" b="0" dirty="0" err="1"/>
              <a:t>Carribbean</a:t>
            </a:r>
            <a:r>
              <a:rPr lang="de-CH" sz="1400" b="0" dirty="0"/>
              <a:t>  </a:t>
            </a:r>
            <a:r>
              <a:rPr lang="de-CH" sz="1400" b="0" dirty="0">
                <a:hlinkClick r:id="rId2"/>
              </a:rPr>
              <a:t>http://goo.gl/uw8rav</a:t>
            </a:r>
            <a:r>
              <a:rPr lang="de-CH" sz="1400" b="0" dirty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DFID </a:t>
            </a:r>
            <a:r>
              <a:rPr lang="en-US" sz="1400" b="0" dirty="0"/>
              <a:t>(</a:t>
            </a:r>
            <a:r>
              <a:rPr lang="en-US" sz="1400" b="0" dirty="0" smtClean="0"/>
              <a:t>2011): </a:t>
            </a:r>
            <a:r>
              <a:rPr lang="en-US" sz="1400" b="0" dirty="0"/>
              <a:t>Cash Transfers. Evidence Paper </a:t>
            </a:r>
            <a:r>
              <a:rPr lang="en-US" sz="1400" b="0" dirty="0" smtClean="0"/>
              <a:t>(Literature Review)  </a:t>
            </a:r>
            <a:r>
              <a:rPr lang="en-US" sz="1400" b="0" dirty="0">
                <a:hlinkClick r:id="rId3"/>
              </a:rPr>
              <a:t>http://</a:t>
            </a:r>
            <a:r>
              <a:rPr lang="en-US" sz="1400" b="0" dirty="0" smtClean="0">
                <a:hlinkClick r:id="rId3"/>
              </a:rPr>
              <a:t>goo.gl/bAqSzO</a:t>
            </a:r>
            <a:r>
              <a:rPr lang="en-US" sz="1400" b="0" dirty="0" smtClean="0"/>
              <a:t> </a:t>
            </a:r>
          </a:p>
          <a:p>
            <a:pPr marL="180000" indent="-180000">
              <a:spcBef>
                <a:spcPts val="300"/>
              </a:spcBef>
            </a:pPr>
            <a:r>
              <a:rPr lang="de-CH" sz="1400" dirty="0"/>
              <a:t>DFID </a:t>
            </a:r>
            <a:r>
              <a:rPr lang="de-CH" sz="1400" b="0" dirty="0"/>
              <a:t>(2013): </a:t>
            </a:r>
            <a:r>
              <a:rPr lang="en-US" sz="1400" b="0" dirty="0"/>
              <a:t>What are the </a:t>
            </a:r>
            <a:r>
              <a:rPr lang="en-US" sz="1400" b="0" dirty="0" smtClean="0"/>
              <a:t>Economic Impacts of </a:t>
            </a:r>
            <a:r>
              <a:rPr lang="en-US" sz="1400" b="0" dirty="0"/>
              <a:t>CCT </a:t>
            </a:r>
            <a:r>
              <a:rPr lang="en-US" sz="1400" b="0" dirty="0" smtClean="0"/>
              <a:t>Programmes? </a:t>
            </a:r>
            <a:r>
              <a:rPr lang="en-US" sz="1400" b="0" dirty="0">
                <a:hlinkClick r:id="rId4"/>
              </a:rPr>
              <a:t>http://goo.gl/iunD1Z</a:t>
            </a:r>
            <a:r>
              <a:rPr lang="en-US" sz="1400" b="0" dirty="0"/>
              <a:t> </a:t>
            </a:r>
            <a:endParaRPr lang="de-CH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DFID</a:t>
            </a:r>
            <a:r>
              <a:rPr lang="en-US" sz="1400" b="0" dirty="0" smtClean="0"/>
              <a:t> </a:t>
            </a:r>
            <a:r>
              <a:rPr lang="en-US" sz="1400" b="0" dirty="0"/>
              <a:t>(</a:t>
            </a:r>
            <a:r>
              <a:rPr lang="en-US" sz="1400" b="0" dirty="0" smtClean="0"/>
              <a:t>2015): Value </a:t>
            </a:r>
            <a:r>
              <a:rPr lang="en-US" sz="1400" b="0" dirty="0"/>
              <a:t>for Money of CTP in Emergencies </a:t>
            </a:r>
            <a:r>
              <a:rPr lang="en-US" sz="1400" b="0" dirty="0" smtClean="0"/>
              <a:t> </a:t>
            </a:r>
            <a:r>
              <a:rPr lang="en-US" sz="1400" b="0" dirty="0" smtClean="0">
                <a:hlinkClick r:id="rId5"/>
              </a:rPr>
              <a:t>http</a:t>
            </a:r>
            <a:r>
              <a:rPr lang="en-US" sz="1400" b="0" dirty="0">
                <a:hlinkClick r:id="rId5"/>
              </a:rPr>
              <a:t>://</a:t>
            </a:r>
            <a:r>
              <a:rPr lang="en-US" sz="1400" b="0" dirty="0" smtClean="0">
                <a:hlinkClick r:id="rId5"/>
              </a:rPr>
              <a:t>goo.gl/BSMr47</a:t>
            </a:r>
            <a:r>
              <a:rPr lang="en-US" sz="1400" b="0" dirty="0" smtClean="0"/>
              <a:t> </a:t>
            </a:r>
            <a:endParaRPr lang="de-CH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DG ECHO </a:t>
            </a:r>
            <a:r>
              <a:rPr lang="en-US" sz="1400" b="0" dirty="0" smtClean="0"/>
              <a:t>(2009): Funding Guidelines. Use of Cash &amp; Vouchers in Humanitarian Crises  </a:t>
            </a:r>
            <a:r>
              <a:rPr lang="en-US" sz="1400" b="0" u="sng" dirty="0" smtClean="0">
                <a:hlinkClick r:id="rId6"/>
              </a:rPr>
              <a:t>http://goo.gl/IJje9p</a:t>
            </a:r>
            <a:r>
              <a:rPr lang="en-US" sz="1400" b="0" dirty="0" smtClean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Hanlon</a:t>
            </a:r>
            <a:r>
              <a:rPr lang="en-US" sz="1400" dirty="0"/>
              <a:t>, Barrientos &amp; </a:t>
            </a:r>
            <a:r>
              <a:rPr lang="en-US" sz="1400" dirty="0" err="1"/>
              <a:t>Hulme</a:t>
            </a:r>
            <a:r>
              <a:rPr lang="en-US" sz="1400" dirty="0"/>
              <a:t> </a:t>
            </a:r>
            <a:r>
              <a:rPr lang="en-US" sz="1400" b="0" dirty="0"/>
              <a:t>(2010): Just Give Money to the Poor  </a:t>
            </a:r>
            <a:r>
              <a:rPr lang="en-US" sz="1400" b="0" u="sng" dirty="0">
                <a:hlinkClick r:id="rId7"/>
              </a:rPr>
              <a:t>http://goo.gl/6NpMLz</a:t>
            </a:r>
            <a:r>
              <a:rPr lang="en-US" sz="1400" b="0" dirty="0"/>
              <a:t> </a:t>
            </a:r>
            <a:endParaRPr lang="de-CH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b="1" dirty="0"/>
              <a:t>Harvey (2011): Cash </a:t>
            </a:r>
            <a:r>
              <a:rPr lang="en-US" sz="1400" b="1" dirty="0" smtClean="0"/>
              <a:t>Transfer Programming in Emergencies  </a:t>
            </a:r>
            <a:r>
              <a:rPr lang="en-US" sz="1400" b="1" u="sng" dirty="0" smtClean="0">
                <a:hlinkClick r:id="rId8"/>
              </a:rPr>
              <a:t>http</a:t>
            </a:r>
            <a:r>
              <a:rPr lang="en-US" sz="1400" b="1" u="sng" dirty="0">
                <a:hlinkClick r:id="rId8"/>
              </a:rPr>
              <a:t>://goo.gl/rSGcwf</a:t>
            </a:r>
            <a:r>
              <a:rPr lang="en-US" sz="1400" b="1" dirty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Mercy Corps </a:t>
            </a:r>
            <a:r>
              <a:rPr lang="en-US" sz="1400" b="0" dirty="0" smtClean="0"/>
              <a:t>(2014): Cash </a:t>
            </a:r>
            <a:r>
              <a:rPr lang="en-US" sz="1400" b="0" dirty="0"/>
              <a:t>Transfer Programming: </a:t>
            </a:r>
            <a:r>
              <a:rPr lang="en-US" sz="1400" b="0" dirty="0" smtClean="0"/>
              <a:t>E-transfer </a:t>
            </a:r>
            <a:r>
              <a:rPr lang="en-US" sz="1400" b="0" dirty="0"/>
              <a:t>Implementation Guide  </a:t>
            </a:r>
            <a:r>
              <a:rPr lang="en-US" sz="1400" b="0" dirty="0">
                <a:hlinkClick r:id="rId9"/>
              </a:rPr>
              <a:t>https://</a:t>
            </a:r>
            <a:r>
              <a:rPr lang="en-US" sz="1400" b="0" dirty="0" smtClean="0">
                <a:hlinkClick r:id="rId9"/>
              </a:rPr>
              <a:t>goo.gl/8NbdCe</a:t>
            </a:r>
            <a:r>
              <a:rPr lang="en-US" sz="1400" b="0" dirty="0" smtClean="0"/>
              <a:t> </a:t>
            </a:r>
            <a:endParaRPr lang="en-US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dirty="0"/>
              <a:t>Oxfam</a:t>
            </a:r>
            <a:r>
              <a:rPr lang="en-US" sz="1400" b="0" dirty="0"/>
              <a:t> (2006): Cash Transfer Programming in Emergencies  </a:t>
            </a:r>
            <a:r>
              <a:rPr lang="en-US" sz="1400" b="0" u="sng" dirty="0">
                <a:hlinkClick r:id="rId10"/>
              </a:rPr>
              <a:t>http://goo.gl/0RHVpU</a:t>
            </a:r>
            <a:r>
              <a:rPr lang="en-US" sz="1400" b="0" dirty="0"/>
              <a:t>  </a:t>
            </a:r>
            <a:endParaRPr lang="de-CH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dirty="0"/>
              <a:t>Oxfam</a:t>
            </a:r>
            <a:r>
              <a:rPr lang="en-US" sz="1400" b="0" dirty="0"/>
              <a:t> (2006): Cash Transfer Programming in Emergencies. Pocket Cards: </a:t>
            </a:r>
            <a:r>
              <a:rPr lang="en-US" sz="1400" b="0" u="sng" dirty="0">
                <a:hlinkClick r:id="rId11"/>
              </a:rPr>
              <a:t>http://goo.gl/d8GNXD</a:t>
            </a:r>
            <a:r>
              <a:rPr lang="en-US" sz="1400" b="0" dirty="0"/>
              <a:t> </a:t>
            </a:r>
            <a:endParaRPr lang="de-CH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Safe the Children </a:t>
            </a:r>
            <a:r>
              <a:rPr lang="en-US" sz="1400" b="0" dirty="0" smtClean="0"/>
              <a:t>(2012): Child Safeguarding in Cash </a:t>
            </a:r>
            <a:r>
              <a:rPr lang="en-US" sz="1400" b="0" dirty="0"/>
              <a:t>Transfer Programming  </a:t>
            </a:r>
            <a:r>
              <a:rPr lang="en-US" sz="1400" b="0" dirty="0">
                <a:hlinkClick r:id="rId12"/>
              </a:rPr>
              <a:t>http://</a:t>
            </a:r>
            <a:r>
              <a:rPr lang="en-US" sz="1400" b="0" dirty="0" smtClean="0">
                <a:hlinkClick r:id="rId12"/>
              </a:rPr>
              <a:t>goo.gl/xvDOLm</a:t>
            </a:r>
            <a:r>
              <a:rPr lang="en-US" sz="1400" b="0" dirty="0" smtClean="0"/>
              <a:t> </a:t>
            </a:r>
            <a:endParaRPr lang="de-CH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b="1" dirty="0"/>
              <a:t>SDC (2007): SDC Cash Workbook. A Practical User’s Guide  </a:t>
            </a:r>
            <a:r>
              <a:rPr lang="en-US" sz="1400" b="1" u="sng" dirty="0">
                <a:hlinkClick r:id="rId13"/>
              </a:rPr>
              <a:t>https://goo.gl/ooeoOM</a:t>
            </a:r>
            <a:r>
              <a:rPr lang="en-US" sz="1400" b="1" dirty="0"/>
              <a:t> </a:t>
            </a:r>
            <a:endParaRPr lang="de-CH" sz="1400" b="1" dirty="0"/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UNHCR</a:t>
            </a:r>
            <a:r>
              <a:rPr lang="en-US" sz="1400" b="0" dirty="0" smtClean="0"/>
              <a:t> </a:t>
            </a:r>
            <a:r>
              <a:rPr lang="en-US" sz="1400" b="0" dirty="0"/>
              <a:t>(2012): An Introduction to Cash-Based  Interventions in UNHCR Operations  </a:t>
            </a:r>
            <a:r>
              <a:rPr lang="en-US" sz="1400" b="0" u="sng" dirty="0">
                <a:hlinkClick r:id="rId14"/>
              </a:rPr>
              <a:t>http://goo.gl/DkF5Rw</a:t>
            </a:r>
            <a:r>
              <a:rPr lang="en-US" sz="1400" b="0" dirty="0"/>
              <a:t> </a:t>
            </a:r>
            <a:endParaRPr lang="de-CH" sz="1400" b="0" dirty="0"/>
          </a:p>
          <a:p>
            <a:pPr marL="180000" indent="-180000">
              <a:spcBef>
                <a:spcPts val="300"/>
              </a:spcBef>
            </a:pPr>
            <a:r>
              <a:rPr lang="en-US" sz="1400" b="1" dirty="0"/>
              <a:t>UNHCR (2015): Guidelines for Cash-based Interventions in Displacement Settings </a:t>
            </a:r>
            <a:r>
              <a:rPr lang="en-US" sz="1400" b="1" dirty="0">
                <a:hlinkClick r:id="rId15"/>
              </a:rPr>
              <a:t>http://goo.gl/phZPWv</a:t>
            </a:r>
            <a:r>
              <a:rPr lang="en-US" sz="1400" b="1" dirty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WFP</a:t>
            </a:r>
            <a:r>
              <a:rPr lang="en-US" sz="1400" b="0" dirty="0" smtClean="0"/>
              <a:t> </a:t>
            </a:r>
            <a:r>
              <a:rPr lang="en-US" sz="1400" b="0" dirty="0"/>
              <a:t>(</a:t>
            </a:r>
            <a:r>
              <a:rPr lang="en-US" sz="1400" b="0" dirty="0" smtClean="0"/>
              <a:t>2007): Cash </a:t>
            </a:r>
            <a:r>
              <a:rPr lang="en-US" sz="1400" b="0" dirty="0"/>
              <a:t>and Food Transfers. A Primer  </a:t>
            </a:r>
            <a:r>
              <a:rPr lang="en-US" sz="1400" b="0" dirty="0">
                <a:hlinkClick r:id="rId16"/>
              </a:rPr>
              <a:t>http://</a:t>
            </a:r>
            <a:r>
              <a:rPr lang="en-US" sz="1400" b="0" dirty="0" smtClean="0">
                <a:hlinkClick r:id="rId16"/>
              </a:rPr>
              <a:t>goo.gl/TkilSi</a:t>
            </a:r>
            <a:r>
              <a:rPr lang="en-US" sz="1400" b="0" dirty="0" smtClean="0"/>
              <a:t> </a:t>
            </a:r>
            <a:endParaRPr lang="en-US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WFP</a:t>
            </a:r>
            <a:r>
              <a:rPr lang="en-US" sz="1400" b="0" dirty="0" smtClean="0"/>
              <a:t> </a:t>
            </a:r>
            <a:r>
              <a:rPr lang="en-US" sz="1400" b="0" dirty="0"/>
              <a:t>(2008): Vouchers and Cash </a:t>
            </a:r>
            <a:r>
              <a:rPr lang="en-US" sz="1400" b="0" dirty="0" smtClean="0"/>
              <a:t>as </a:t>
            </a:r>
            <a:r>
              <a:rPr lang="en-US" sz="1400" b="0" dirty="0"/>
              <a:t>Instruments. Opportunities and Challenges  </a:t>
            </a:r>
            <a:r>
              <a:rPr lang="en-US" sz="1400" b="0" u="sng" dirty="0">
                <a:hlinkClick r:id="rId17"/>
              </a:rPr>
              <a:t>http://goo.gl/OEN7wJ</a:t>
            </a:r>
            <a:r>
              <a:rPr lang="en-US" sz="1400" b="0" dirty="0"/>
              <a:t> </a:t>
            </a:r>
            <a:endParaRPr lang="de-CH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dirty="0"/>
              <a:t>WFP</a:t>
            </a:r>
            <a:r>
              <a:rPr lang="en-US" sz="1400" b="0" dirty="0"/>
              <a:t> (2010): Revolution. From Food Aid to Food </a:t>
            </a:r>
            <a:r>
              <a:rPr lang="en-US" sz="1400" b="0" dirty="0" smtClean="0"/>
              <a:t>Assistance  </a:t>
            </a:r>
            <a:r>
              <a:rPr lang="en-US" sz="1400" b="0" u="sng" dirty="0" smtClean="0">
                <a:hlinkClick r:id="rId18"/>
              </a:rPr>
              <a:t>http</a:t>
            </a:r>
            <a:r>
              <a:rPr lang="en-US" sz="1400" b="0" u="sng" dirty="0">
                <a:hlinkClick r:id="rId18"/>
              </a:rPr>
              <a:t>://goo.gl/vu05DM</a:t>
            </a:r>
            <a:endParaRPr lang="de-CH" sz="1400" b="0" dirty="0"/>
          </a:p>
          <a:p>
            <a:pPr marL="180000" lvl="0" indent="-180000">
              <a:spcBef>
                <a:spcPts val="300"/>
              </a:spcBef>
            </a:pPr>
            <a:r>
              <a:rPr lang="en-US" sz="1400" b="1" dirty="0"/>
              <a:t>WFP (2015): Cash and Vouchers Manual </a:t>
            </a:r>
            <a:r>
              <a:rPr lang="en-US" sz="1400" b="1" u="sng" dirty="0">
                <a:hlinkClick r:id="rId19"/>
              </a:rPr>
              <a:t>http://goo.gl/QWzPnW</a:t>
            </a:r>
            <a:r>
              <a:rPr lang="en-US" sz="1400" b="1" dirty="0"/>
              <a:t> </a:t>
            </a:r>
            <a:endParaRPr lang="de-CH" sz="1400" b="1" dirty="0"/>
          </a:p>
          <a:p>
            <a:pPr marL="180000" lvl="0" indent="-180000">
              <a:spcBef>
                <a:spcPts val="300"/>
              </a:spcBef>
            </a:pPr>
            <a:r>
              <a:rPr lang="en-US" sz="1400" dirty="0" smtClean="0"/>
              <a:t>World Bank </a:t>
            </a:r>
            <a:r>
              <a:rPr lang="en-US" sz="1400" b="0" dirty="0" smtClean="0"/>
              <a:t>(2009): Conditional Cash Transfers. Reducing Present and Future Poverty </a:t>
            </a:r>
            <a:r>
              <a:rPr lang="en-US" sz="1400" b="0" u="sng" dirty="0" smtClean="0">
                <a:hlinkClick r:id="rId20"/>
              </a:rPr>
              <a:t>https://goo.gl/Kqz4w7</a:t>
            </a:r>
            <a:endParaRPr lang="en-US" sz="1400" b="0" u="sng" dirty="0" smtClean="0"/>
          </a:p>
        </p:txBody>
      </p:sp>
    </p:spTree>
    <p:extLst>
      <p:ext uri="{BB962C8B-B14F-4D97-AF65-F5344CB8AC3E}">
        <p14:creationId xmlns:p14="http://schemas.microsoft.com/office/powerpoint/2010/main" val="107189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Information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1449" y="1079500"/>
            <a:ext cx="8779931" cy="5497513"/>
          </a:xfrm>
        </p:spPr>
        <p:txBody>
          <a:bodyPr/>
          <a:lstStyle/>
          <a:p>
            <a:pPr marL="0" indent="0">
              <a:spcBef>
                <a:spcPts val="300"/>
              </a:spcBef>
              <a:buNone/>
            </a:pPr>
            <a:r>
              <a:rPr lang="en-US" sz="2000" b="0" dirty="0" smtClean="0"/>
              <a:t>CTP related </a:t>
            </a:r>
            <a:r>
              <a:rPr lang="en-US" sz="2000" dirty="0" smtClean="0"/>
              <a:t>Websites:</a:t>
            </a:r>
            <a:endParaRPr lang="en-US" sz="2000" dirty="0"/>
          </a:p>
          <a:p>
            <a:pPr marL="180000" lvl="0" indent="-180000">
              <a:spcBef>
                <a:spcPts val="300"/>
              </a:spcBef>
            </a:pPr>
            <a:r>
              <a:rPr lang="de-CH" sz="1400" b="0" dirty="0" smtClean="0"/>
              <a:t>SDC: </a:t>
            </a:r>
            <a:r>
              <a:rPr lang="de-CH" sz="1400" b="0" dirty="0" smtClean="0">
                <a:hlinkClick r:id="rId2"/>
              </a:rPr>
              <a:t>https</a:t>
            </a:r>
            <a:r>
              <a:rPr lang="de-CH" sz="1400" b="0" dirty="0">
                <a:hlinkClick r:id="rId2"/>
              </a:rPr>
              <a:t>://</a:t>
            </a:r>
            <a:r>
              <a:rPr lang="de-CH" sz="1400" b="0" dirty="0" smtClean="0">
                <a:hlinkClick r:id="rId2"/>
              </a:rPr>
              <a:t>www.shareweb.ch/site/Cash-Transfer-Programming/Pages/default.aspx</a:t>
            </a:r>
            <a:r>
              <a:rPr lang="de-CH" sz="1400" b="0" dirty="0" smtClean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de-CH" sz="1400" b="0" dirty="0" smtClean="0"/>
              <a:t>UNHCR:</a:t>
            </a:r>
          </a:p>
          <a:p>
            <a:pPr marL="180000" lvl="0" indent="-180000">
              <a:spcBef>
                <a:spcPts val="300"/>
              </a:spcBef>
            </a:pPr>
            <a:r>
              <a:rPr lang="de-CH" sz="1400" b="0" dirty="0"/>
              <a:t>ECHO: </a:t>
            </a:r>
            <a:r>
              <a:rPr lang="de-CH" sz="1400" b="0" dirty="0">
                <a:hlinkClick r:id="rId3"/>
              </a:rPr>
              <a:t>http://</a:t>
            </a:r>
            <a:r>
              <a:rPr lang="de-CH" sz="1400" b="0" dirty="0" smtClean="0">
                <a:hlinkClick r:id="rId3"/>
              </a:rPr>
              <a:t>ec.europa.eu/echo/what/humanitarian-aid/cash-and-vouchers_en</a:t>
            </a:r>
            <a:r>
              <a:rPr lang="de-CH" sz="1400" b="0" dirty="0" smtClean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de-CH" sz="1400" b="0" dirty="0"/>
              <a:t>WFP: </a:t>
            </a:r>
            <a:r>
              <a:rPr lang="de-CH" sz="1400" b="0" dirty="0">
                <a:hlinkClick r:id="rId4"/>
              </a:rPr>
              <a:t>http://</a:t>
            </a:r>
            <a:r>
              <a:rPr lang="de-CH" sz="1400" b="0" dirty="0" smtClean="0">
                <a:hlinkClick r:id="rId4"/>
              </a:rPr>
              <a:t>www.wfp.org/cash-and-vouchers</a:t>
            </a:r>
            <a:r>
              <a:rPr lang="de-CH" sz="1400" b="0" dirty="0" smtClean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de-CH" sz="1400" b="0" dirty="0"/>
              <a:t>ODI: </a:t>
            </a:r>
            <a:r>
              <a:rPr lang="de-CH" sz="1400" b="0" dirty="0">
                <a:hlinkClick r:id="rId5"/>
              </a:rPr>
              <a:t>http://</a:t>
            </a:r>
            <a:r>
              <a:rPr lang="de-CH" sz="1400" b="0" dirty="0" smtClean="0">
                <a:hlinkClick r:id="rId5"/>
              </a:rPr>
              <a:t>www.odi.org/projects/498-cash-transfers</a:t>
            </a:r>
            <a:r>
              <a:rPr lang="de-CH" sz="1400" b="0" dirty="0" smtClean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en-US" sz="1400" b="0" dirty="0"/>
              <a:t>CaLP </a:t>
            </a:r>
            <a:r>
              <a:rPr lang="en-US" sz="1400" b="0" dirty="0" smtClean="0"/>
              <a:t>(Cash </a:t>
            </a:r>
            <a:r>
              <a:rPr lang="en-US" sz="1400" b="0" dirty="0"/>
              <a:t>Learning </a:t>
            </a:r>
            <a:r>
              <a:rPr lang="en-US" sz="1400" b="0" dirty="0" smtClean="0"/>
              <a:t>Partnership)</a:t>
            </a:r>
            <a:r>
              <a:rPr lang="de-CH" sz="1400" b="0" dirty="0" smtClean="0"/>
              <a:t>: </a:t>
            </a:r>
            <a:r>
              <a:rPr lang="de-CH" sz="1400" b="0" dirty="0">
                <a:hlinkClick r:id="rId6"/>
              </a:rPr>
              <a:t>http://</a:t>
            </a:r>
            <a:r>
              <a:rPr lang="de-CH" sz="1400" b="0" dirty="0" smtClean="0">
                <a:hlinkClick r:id="rId6"/>
              </a:rPr>
              <a:t>www.cashlearning.org/english/home</a:t>
            </a:r>
            <a:r>
              <a:rPr lang="de-CH" sz="1400" b="0" dirty="0" smtClean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en-US" sz="1400" b="0" dirty="0"/>
              <a:t>CaLP (Cash Learning Partnership) </a:t>
            </a:r>
            <a:r>
              <a:rPr lang="en-US" sz="1400" b="0" dirty="0" smtClean="0"/>
              <a:t>Tools</a:t>
            </a:r>
            <a:r>
              <a:rPr lang="de-CH" sz="1400" b="0" dirty="0" smtClean="0"/>
              <a:t>: </a:t>
            </a:r>
            <a:r>
              <a:rPr lang="de-CH" sz="1400" b="0" dirty="0">
                <a:hlinkClick r:id="rId7"/>
              </a:rPr>
              <a:t>http://</a:t>
            </a:r>
            <a:r>
              <a:rPr lang="de-CH" sz="1400" b="0" dirty="0" smtClean="0">
                <a:hlinkClick r:id="rId7"/>
              </a:rPr>
              <a:t>www.cashlearning.org/resources/tools</a:t>
            </a:r>
            <a:r>
              <a:rPr lang="de-CH" sz="1400" b="0" dirty="0" smtClean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en-US" sz="1400" b="0" dirty="0"/>
              <a:t>CaLP (Cash Learning Partnership) </a:t>
            </a:r>
            <a:r>
              <a:rPr lang="en-US" sz="1400" b="0" dirty="0" smtClean="0"/>
              <a:t>Cash Atlas</a:t>
            </a:r>
            <a:r>
              <a:rPr lang="en-US" sz="1400" b="0" dirty="0"/>
              <a:t>: </a:t>
            </a:r>
            <a:r>
              <a:rPr lang="en-US" sz="1400" b="0" dirty="0">
                <a:hlinkClick r:id="rId8"/>
              </a:rPr>
              <a:t>http://</a:t>
            </a:r>
            <a:r>
              <a:rPr lang="en-US" sz="1400" b="0" dirty="0" smtClean="0">
                <a:hlinkClick r:id="rId8"/>
              </a:rPr>
              <a:t>www.cash-atlas.org</a:t>
            </a:r>
            <a:r>
              <a:rPr lang="en-US" sz="1400" b="0" dirty="0" smtClean="0"/>
              <a:t> </a:t>
            </a:r>
            <a:endParaRPr lang="de-CH" sz="1400" b="0" dirty="0" smtClean="0"/>
          </a:p>
          <a:p>
            <a:pPr marL="180000" lvl="0" indent="-180000">
              <a:spcBef>
                <a:spcPts val="300"/>
              </a:spcBef>
            </a:pPr>
            <a:r>
              <a:rPr lang="de-CH" sz="1400" b="0" dirty="0"/>
              <a:t>World Bank: </a:t>
            </a:r>
            <a:r>
              <a:rPr lang="de-CH" sz="1400" b="0" dirty="0">
                <a:hlinkClick r:id="rId9"/>
              </a:rPr>
              <a:t>http://</a:t>
            </a:r>
            <a:r>
              <a:rPr lang="de-CH" sz="1400" b="0" dirty="0" smtClean="0">
                <a:hlinkClick r:id="rId9"/>
              </a:rPr>
              <a:t>goo.gl/9F25Sk</a:t>
            </a:r>
            <a:r>
              <a:rPr lang="de-CH" sz="1400" b="0" dirty="0" smtClean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de-CH" sz="1400" b="0" dirty="0" err="1" smtClean="0"/>
              <a:t>Give</a:t>
            </a:r>
            <a:r>
              <a:rPr lang="de-CH" sz="1400" b="0" dirty="0" smtClean="0"/>
              <a:t> </a:t>
            </a:r>
            <a:r>
              <a:rPr lang="de-CH" sz="1400" b="0" dirty="0" err="1" smtClean="0"/>
              <a:t>Directly</a:t>
            </a:r>
            <a:r>
              <a:rPr lang="de-CH" sz="1400" b="0" dirty="0"/>
              <a:t>: </a:t>
            </a:r>
            <a:r>
              <a:rPr lang="de-CH" sz="1400" b="0" dirty="0">
                <a:hlinkClick r:id="rId10"/>
              </a:rPr>
              <a:t>https://</a:t>
            </a:r>
            <a:r>
              <a:rPr lang="de-CH" sz="1400" b="0" dirty="0" smtClean="0">
                <a:hlinkClick r:id="rId10"/>
              </a:rPr>
              <a:t>givedirectly.org</a:t>
            </a:r>
            <a:endParaRPr lang="de-CH" sz="1400" b="0" dirty="0" smtClean="0"/>
          </a:p>
          <a:p>
            <a:pPr marL="180000" lvl="0" indent="-180000">
              <a:spcBef>
                <a:spcPts val="300"/>
              </a:spcBef>
            </a:pPr>
            <a:r>
              <a:rPr lang="de-CH" sz="1400" b="0" dirty="0"/>
              <a:t>IFRC: </a:t>
            </a:r>
            <a:r>
              <a:rPr lang="de-CH" sz="1400" b="0" dirty="0">
                <a:hlinkClick r:id="rId11"/>
              </a:rPr>
              <a:t>https://</a:t>
            </a:r>
            <a:r>
              <a:rPr lang="de-CH" sz="1400" b="0" dirty="0" smtClean="0">
                <a:hlinkClick r:id="rId11"/>
              </a:rPr>
              <a:t>goo.gl/8Mt7G5</a:t>
            </a:r>
            <a:r>
              <a:rPr lang="de-CH" sz="1400" b="0" dirty="0" smtClean="0"/>
              <a:t> </a:t>
            </a:r>
          </a:p>
          <a:p>
            <a:pPr marL="180000" lvl="0" indent="-180000">
              <a:spcBef>
                <a:spcPts val="300"/>
              </a:spcBef>
            </a:pPr>
            <a:r>
              <a:rPr lang="de-CH" sz="1400" b="0" dirty="0"/>
              <a:t>Oxfam: </a:t>
            </a:r>
            <a:r>
              <a:rPr lang="de-CH" sz="1400" b="0" dirty="0">
                <a:hlinkClick r:id="rId12"/>
              </a:rPr>
              <a:t>http://</a:t>
            </a:r>
            <a:r>
              <a:rPr lang="de-CH" sz="1400" b="0" dirty="0" smtClean="0">
                <a:hlinkClick r:id="rId12"/>
              </a:rPr>
              <a:t>goo.gl/LK4vWP</a:t>
            </a:r>
            <a:r>
              <a:rPr lang="de-CH" sz="1400" b="0" dirty="0" smtClean="0"/>
              <a:t> </a:t>
            </a:r>
          </a:p>
          <a:p>
            <a:pPr marL="180000" indent="-180000">
              <a:spcBef>
                <a:spcPts val="300"/>
              </a:spcBef>
            </a:pPr>
            <a:r>
              <a:rPr lang="en-US" sz="1400" b="0" dirty="0" smtClean="0"/>
              <a:t>Cash </a:t>
            </a:r>
            <a:r>
              <a:rPr lang="en-US" sz="1400" b="0" dirty="0"/>
              <a:t>Learning </a:t>
            </a:r>
            <a:r>
              <a:rPr lang="en-US" sz="1400" b="0" dirty="0" smtClean="0"/>
              <a:t>Partnership </a:t>
            </a:r>
            <a:r>
              <a:rPr lang="en-US" sz="1400" b="0" dirty="0" err="1"/>
              <a:t>Dgroup</a:t>
            </a:r>
            <a:r>
              <a:rPr lang="en-US" sz="1400" b="0" dirty="0"/>
              <a:t> </a:t>
            </a:r>
            <a:r>
              <a:rPr lang="en-US" sz="1400" b="0" dirty="0" smtClean="0"/>
              <a:t>: </a:t>
            </a:r>
            <a:r>
              <a:rPr lang="en-US" sz="1400" b="0" dirty="0">
                <a:hlinkClick r:id="rId13"/>
              </a:rPr>
              <a:t>https://</a:t>
            </a:r>
            <a:r>
              <a:rPr lang="en-US" sz="1400" b="0" dirty="0" smtClean="0">
                <a:hlinkClick r:id="rId13"/>
              </a:rPr>
              <a:t>goo.gl/AS31pr</a:t>
            </a:r>
            <a:r>
              <a:rPr lang="en-US" sz="1400" b="0" dirty="0" smtClean="0"/>
              <a:t> </a:t>
            </a:r>
          </a:p>
          <a:p>
            <a:pPr marL="180000" indent="-180000">
              <a:spcBef>
                <a:spcPts val="300"/>
              </a:spcBef>
            </a:pPr>
            <a:r>
              <a:rPr lang="en-US" sz="1400" b="0" dirty="0" smtClean="0"/>
              <a:t>Humanitarian </a:t>
            </a:r>
            <a:r>
              <a:rPr lang="en-US" sz="1400" b="0" dirty="0"/>
              <a:t>Response Info: </a:t>
            </a:r>
            <a:r>
              <a:rPr lang="en-US" sz="1400" b="0" dirty="0">
                <a:hlinkClick r:id="rId14"/>
              </a:rPr>
              <a:t>https://</a:t>
            </a:r>
            <a:r>
              <a:rPr lang="en-US" sz="1400" b="0" dirty="0" smtClean="0">
                <a:hlinkClick r:id="rId14"/>
              </a:rPr>
              <a:t>goo.gl/4m5iFe</a:t>
            </a:r>
            <a:r>
              <a:rPr lang="en-US" sz="1400" b="0" dirty="0" smtClean="0"/>
              <a:t> </a:t>
            </a:r>
          </a:p>
          <a:p>
            <a:pPr marL="180000" indent="-180000">
              <a:spcBef>
                <a:spcPts val="300"/>
              </a:spcBef>
            </a:pPr>
            <a:r>
              <a:rPr lang="en-US" sz="1400" b="0" dirty="0"/>
              <a:t>OCHA: </a:t>
            </a:r>
            <a:r>
              <a:rPr lang="en-US" sz="1400" b="0" dirty="0">
                <a:hlinkClick r:id="rId15"/>
              </a:rPr>
              <a:t>http://</a:t>
            </a:r>
            <a:r>
              <a:rPr lang="en-US" sz="1400" b="0" dirty="0" smtClean="0">
                <a:hlinkClick r:id="rId15"/>
              </a:rPr>
              <a:t>www.unocha.org/philippines/about-ocha-philippines/cash-transfer-programming</a:t>
            </a:r>
            <a:r>
              <a:rPr lang="en-US" sz="1400" b="0" dirty="0" smtClean="0"/>
              <a:t> </a:t>
            </a:r>
            <a:endParaRPr lang="de-CH" sz="1400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6942138" y="6643688"/>
            <a:ext cx="2133600" cy="26828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067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 of Part 1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855259" y="2062010"/>
            <a:ext cx="3143535" cy="3438037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en-GB" b="1" dirty="0" smtClean="0"/>
              <a:t>Questions and comments related to content so far?</a:t>
            </a:r>
            <a:endParaRPr lang="en-GB" dirty="0" smtClean="0"/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endParaRPr lang="en-GB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611177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56</a:t>
            </a:fld>
            <a:endParaRPr lang="en-GB" dirty="0"/>
          </a:p>
        </p:txBody>
      </p:sp>
      <p:pic>
        <p:nvPicPr>
          <p:cNvPr id="7" name="Picture 2" descr="D:\ytuzzolino\My Documents\Downloads\12203scr.jpg"/>
          <p:cNvPicPr>
            <a:picLocks noChangeAspect="1" noChangeArrowheads="1"/>
          </p:cNvPicPr>
          <p:nvPr/>
        </p:nvPicPr>
        <p:blipFill rotWithShape="1">
          <a:blip r:embed="rId3" cstate="print"/>
          <a:srcRect l="-44" r="7334"/>
          <a:stretch/>
        </p:blipFill>
        <p:spPr bwMode="auto">
          <a:xfrm>
            <a:off x="4708477" y="1830032"/>
            <a:ext cx="3903259" cy="2810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490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304800"/>
            <a:ext cx="7327900" cy="652463"/>
          </a:xfrm>
        </p:spPr>
        <p:txBody>
          <a:bodyPr/>
          <a:lstStyle/>
          <a:p>
            <a:pPr marL="514350" indent="-514350" eaLnBrk="1" hangingPunct="1">
              <a:spcAft>
                <a:spcPts val="600"/>
              </a:spcAft>
            </a:pPr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1104900"/>
            <a:ext cx="8623300" cy="5549288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Part 1: Input on CTP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</a:rPr>
              <a:t>“Introduction” to CTP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800" i="1" dirty="0" smtClean="0">
                <a:solidFill>
                  <a:schemeClr val="bg1">
                    <a:lumMod val="85000"/>
                  </a:schemeClr>
                </a:solidFill>
              </a:rPr>
              <a:t>Response Analysis</a:t>
            </a: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</a:rPr>
              <a:t>: Input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Analyse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market capacity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Analyse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transfer mechanisms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Analyse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potential protection risks and benefits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Analyse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cost-efficiency and cost-effectiveness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rgbClr val="C00000"/>
                </a:solidFill>
              </a:rPr>
              <a:t>Part 2: </a:t>
            </a:r>
            <a:r>
              <a:rPr lang="en-US" i="1" dirty="0" smtClean="0"/>
              <a:t>Response Analysis</a:t>
            </a:r>
            <a:r>
              <a:rPr lang="en-US" dirty="0" smtClean="0"/>
              <a:t>: Case Study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Part 3: Geographical reflections: opportunities to increased use of CTP in SDC portfolio</a:t>
            </a:r>
          </a:p>
          <a:p>
            <a:pPr eaLnBrk="1" hangingPunct="1">
              <a:spcAft>
                <a:spcPts val="600"/>
              </a:spcAft>
            </a:pPr>
            <a:endParaRPr lang="en-GB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811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Case Study - </a:t>
            </a:r>
            <a:r>
              <a:rPr lang="de-CH" dirty="0" err="1" smtClean="0"/>
              <a:t>Lapen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 smtClean="0"/>
              <a:t>Republic of </a:t>
            </a:r>
            <a:r>
              <a:rPr lang="en-GB" b="1" dirty="0" err="1" smtClean="0"/>
              <a:t>Lapen</a:t>
            </a:r>
            <a:r>
              <a:rPr lang="en-GB" dirty="0" smtClean="0"/>
              <a:t>: landlocked </a:t>
            </a:r>
            <a:r>
              <a:rPr lang="en-GB" dirty="0"/>
              <a:t>country located in South </a:t>
            </a:r>
            <a:r>
              <a:rPr lang="en-GB" dirty="0" smtClean="0"/>
              <a:t>Asia</a:t>
            </a:r>
          </a:p>
          <a:p>
            <a:pPr>
              <a:spcAft>
                <a:spcPts val="600"/>
              </a:spcAft>
            </a:pPr>
            <a:r>
              <a:rPr lang="en-GB" dirty="0" smtClean="0"/>
              <a:t>6 weeks ago: 7.8 </a:t>
            </a:r>
            <a:r>
              <a:rPr lang="en-GB" dirty="0"/>
              <a:t>magnitude earthquake </a:t>
            </a:r>
            <a:endParaRPr lang="en-GB" dirty="0" smtClean="0"/>
          </a:p>
          <a:p>
            <a:pPr>
              <a:spcAft>
                <a:spcPts val="600"/>
              </a:spcAft>
            </a:pPr>
            <a:r>
              <a:rPr lang="en-GB" dirty="0" smtClean="0"/>
              <a:t>Destruction of / damage to houses, damage to public infrastructure, destruction of livelihoods, loss of life, etc.</a:t>
            </a:r>
          </a:p>
          <a:p>
            <a:pPr>
              <a:spcAft>
                <a:spcPts val="600"/>
              </a:spcAft>
            </a:pPr>
            <a:r>
              <a:rPr lang="en-GB" dirty="0" smtClean="0"/>
              <a:t>Additional information…</a:t>
            </a: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47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Case Study – </a:t>
            </a:r>
            <a:r>
              <a:rPr lang="de-CH" dirty="0" err="1" smtClean="0"/>
              <a:t>Your</a:t>
            </a:r>
            <a:r>
              <a:rPr lang="de-CH" dirty="0" smtClean="0"/>
              <a:t> </a:t>
            </a:r>
            <a:r>
              <a:rPr lang="de-CH" dirty="0" err="1" smtClean="0"/>
              <a:t>intervention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0" y="1181100"/>
            <a:ext cx="8528050" cy="5205413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Overall objective</a:t>
            </a:r>
            <a:r>
              <a:rPr lang="en-US" sz="2400" dirty="0"/>
              <a:t>: Provide live saving food assistance and support the recovery and resilience of the most affected and vulnerable populations in urban and </a:t>
            </a:r>
            <a:r>
              <a:rPr lang="en-US" sz="2400" dirty="0" err="1"/>
              <a:t>peri</a:t>
            </a:r>
            <a:r>
              <a:rPr lang="en-US" sz="2400" dirty="0"/>
              <a:t>-urban areas of </a:t>
            </a:r>
            <a:r>
              <a:rPr lang="en-US" sz="2400" dirty="0" err="1"/>
              <a:t>Dhading</a:t>
            </a:r>
            <a:r>
              <a:rPr lang="en-US" sz="2400" dirty="0"/>
              <a:t> district.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Specific objectives</a:t>
            </a:r>
            <a:r>
              <a:rPr lang="en-US" sz="2400" dirty="0"/>
              <a:t>: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Meet </a:t>
            </a:r>
            <a:r>
              <a:rPr lang="en-US" sz="2400" dirty="0"/>
              <a:t>the immediate food needs of affected populations, with a particular attention to the most disadvantages groups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Assist </a:t>
            </a:r>
            <a:r>
              <a:rPr lang="en-US" sz="2400" dirty="0"/>
              <a:t>families whose house has been fully or partially destroyed with rehabilitating their house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Support </a:t>
            </a:r>
            <a:r>
              <a:rPr lang="en-US" sz="2400" dirty="0"/>
              <a:t>earthquake affected families working in the agricultural sector in rebuilding their livelihoods. </a:t>
            </a: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26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SDC and Cash: </a:t>
            </a:r>
            <a:r>
              <a:rPr lang="de-CH" dirty="0" err="1"/>
              <a:t>Looking</a:t>
            </a:r>
            <a:r>
              <a:rPr lang="de-CH" dirty="0"/>
              <a:t> back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93486" y="1148894"/>
            <a:ext cx="8542564" cy="5497513"/>
          </a:xfrm>
        </p:spPr>
        <p:txBody>
          <a:bodyPr/>
          <a:lstStyle/>
          <a:p>
            <a:pPr marL="0" indent="0">
              <a:buNone/>
            </a:pPr>
            <a:r>
              <a:rPr lang="en-US" sz="2400" b="0" dirty="0" smtClean="0">
                <a:solidFill>
                  <a:srgbClr val="C00000"/>
                </a:solidFill>
              </a:rPr>
              <a:t>SDC Cas</a:t>
            </a:r>
            <a:r>
              <a:rPr lang="en-US" sz="2400" dirty="0" smtClean="0">
                <a:solidFill>
                  <a:srgbClr val="C00000"/>
                </a:solidFill>
              </a:rPr>
              <a:t>h </a:t>
            </a:r>
            <a:r>
              <a:rPr lang="en-US" sz="2400" dirty="0" err="1" smtClean="0">
                <a:solidFill>
                  <a:srgbClr val="C00000"/>
                </a:solidFill>
              </a:rPr>
              <a:t>Secondments</a:t>
            </a:r>
            <a:r>
              <a:rPr lang="en-US" sz="2400" dirty="0" smtClean="0">
                <a:solidFill>
                  <a:srgbClr val="C00000"/>
                </a:solidFill>
              </a:rPr>
              <a:t>:</a:t>
            </a:r>
            <a:endParaRPr lang="en-US" sz="2400" b="0" dirty="0" smtClean="0">
              <a:solidFill>
                <a:srgbClr val="C00000"/>
              </a:solidFill>
            </a:endParaRPr>
          </a:p>
          <a:p>
            <a:r>
              <a:rPr lang="en-US" sz="2400" b="0" dirty="0" smtClean="0"/>
              <a:t>Started in 2009</a:t>
            </a:r>
          </a:p>
          <a:p>
            <a:r>
              <a:rPr lang="en-US" sz="2400" b="0" dirty="0" smtClean="0"/>
              <a:t>37 </a:t>
            </a:r>
            <a:r>
              <a:rPr lang="en-US" sz="2400" b="0" dirty="0" err="1" smtClean="0"/>
              <a:t>Secondments</a:t>
            </a:r>
            <a:r>
              <a:rPr lang="en-US" sz="2400" b="0" dirty="0" smtClean="0"/>
              <a:t> to partners (2009 to 2015):</a:t>
            </a:r>
          </a:p>
          <a:p>
            <a:pPr lvl="1"/>
            <a:r>
              <a:rPr lang="en-US" sz="2200" b="0" dirty="0" smtClean="0"/>
              <a:t>27 </a:t>
            </a:r>
            <a:r>
              <a:rPr lang="en-US" sz="2200" b="1" dirty="0" smtClean="0"/>
              <a:t>WFP; </a:t>
            </a:r>
            <a:r>
              <a:rPr lang="en-US" sz="2200" b="0" dirty="0" smtClean="0"/>
              <a:t>7 </a:t>
            </a:r>
            <a:r>
              <a:rPr lang="en-US" sz="2200" b="1" dirty="0" smtClean="0"/>
              <a:t>UNHCR; </a:t>
            </a:r>
            <a:r>
              <a:rPr lang="en-US" sz="2200" b="0" dirty="0" smtClean="0"/>
              <a:t>2 </a:t>
            </a:r>
            <a:r>
              <a:rPr lang="en-US" sz="2200" b="1" dirty="0" smtClean="0"/>
              <a:t>UNRWA; </a:t>
            </a:r>
            <a:r>
              <a:rPr lang="en-US" sz="2200" dirty="0" smtClean="0"/>
              <a:t>1</a:t>
            </a:r>
            <a:r>
              <a:rPr lang="en-US" sz="2200" b="1" dirty="0" smtClean="0"/>
              <a:t> ICRC</a:t>
            </a:r>
          </a:p>
          <a:p>
            <a:r>
              <a:rPr lang="en-US" sz="2400" b="0" dirty="0" smtClean="0"/>
              <a:t>From 2 months to 2 years</a:t>
            </a:r>
          </a:p>
          <a:p>
            <a:r>
              <a:rPr lang="en-US" sz="2400" b="0" dirty="0" smtClean="0"/>
              <a:t>Sec. analysis: average age 50, almost all men (31/35)</a:t>
            </a:r>
          </a:p>
          <a:p>
            <a:r>
              <a:rPr lang="en-US" sz="2400" b="0" dirty="0" smtClean="0"/>
              <a:t>Future: OCHA? UNICEF?</a:t>
            </a:r>
          </a:p>
          <a:p>
            <a:r>
              <a:rPr lang="en-US" sz="2400" b="0" dirty="0" smtClean="0"/>
              <a:t>Ongoing cash assignment:</a:t>
            </a:r>
          </a:p>
          <a:p>
            <a:pPr lvl="1"/>
            <a:r>
              <a:rPr lang="en-US" sz="2200" b="0" dirty="0" smtClean="0"/>
              <a:t>DA Sri Lanka: Project Manager cash for housing repair</a:t>
            </a:r>
          </a:p>
          <a:p>
            <a:pPr lvl="1"/>
            <a:r>
              <a:rPr lang="en-US" sz="2200" b="0" dirty="0" smtClean="0"/>
              <a:t>WFP: Regional Bureau Panama</a:t>
            </a:r>
            <a:r>
              <a:rPr lang="en-US" sz="2200" dirty="0"/>
              <a:t>; Country Office </a:t>
            </a:r>
            <a:r>
              <a:rPr lang="en-US" sz="2200" dirty="0" smtClean="0"/>
              <a:t>Madagascar; Country Office South Sudan; Country Office DRC</a:t>
            </a:r>
          </a:p>
          <a:p>
            <a:pPr lvl="1"/>
            <a:r>
              <a:rPr lang="en-US" sz="2200" b="0" dirty="0" smtClean="0"/>
              <a:t>ICRC: HQ</a:t>
            </a:r>
          </a:p>
          <a:p>
            <a:pPr marL="514350" indent="-514350">
              <a:buFont typeface="+mj-lt"/>
              <a:buAutoNum type="arabicPeriod"/>
            </a:pPr>
            <a:endParaRPr lang="en-US" sz="2600" b="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6979614" y="6535754"/>
            <a:ext cx="2133600" cy="268287"/>
          </a:xfrm>
          <a:prstGeom prst="rect">
            <a:avLst/>
          </a:prstGeom>
        </p:spPr>
        <p:txBody>
          <a:bodyPr/>
          <a:lstStyle/>
          <a:p>
            <a:pPr algn="r">
              <a:buNone/>
              <a:defRPr/>
            </a:pPr>
            <a:fld id="{4C4508BB-3ECF-4925-8B9C-324E6B6E9389}" type="slidenum">
              <a:rPr lang="en-GB" smtClean="0"/>
              <a:pPr algn="r">
                <a:buNone/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726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Case Study – </a:t>
            </a:r>
            <a:r>
              <a:rPr lang="de-CH" dirty="0" err="1" smtClean="0"/>
              <a:t>Assignment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041400"/>
            <a:ext cx="8528050" cy="5205413"/>
          </a:xfrm>
        </p:spPr>
        <p:txBody>
          <a:bodyPr/>
          <a:lstStyle/>
          <a:p>
            <a:r>
              <a:rPr lang="en-US" sz="2400" dirty="0" smtClean="0"/>
              <a:t>Based </a:t>
            </a:r>
            <a:r>
              <a:rPr lang="en-US" sz="2400" dirty="0"/>
              <a:t>on the information available, what is your </a:t>
            </a:r>
            <a:r>
              <a:rPr lang="en-US" sz="2400" b="1" dirty="0"/>
              <a:t>recommended response </a:t>
            </a:r>
            <a:r>
              <a:rPr lang="en-US" sz="2400" dirty="0"/>
              <a:t>in terms of assistance </a:t>
            </a:r>
            <a:r>
              <a:rPr lang="en-US" sz="2400" b="1" dirty="0"/>
              <a:t>modalities</a:t>
            </a:r>
            <a:r>
              <a:rPr lang="en-US" sz="2400" dirty="0"/>
              <a:t>?</a:t>
            </a:r>
          </a:p>
          <a:p>
            <a:pPr lvl="1"/>
            <a:r>
              <a:rPr lang="en-US" sz="2200" dirty="0" smtClean="0"/>
              <a:t>Please </a:t>
            </a:r>
            <a:r>
              <a:rPr lang="en-US" sz="2200" dirty="0"/>
              <a:t>justify your choice along the different steps of the response analysis!</a:t>
            </a:r>
          </a:p>
          <a:p>
            <a:r>
              <a:rPr lang="en-US" sz="2400" dirty="0" smtClean="0"/>
              <a:t>What </a:t>
            </a:r>
            <a:r>
              <a:rPr lang="en-US" sz="2400" dirty="0"/>
              <a:t>kind of </a:t>
            </a:r>
            <a:r>
              <a:rPr lang="en-US" sz="2400" b="1" dirty="0"/>
              <a:t>complementary activities </a:t>
            </a:r>
            <a:r>
              <a:rPr lang="en-US" sz="2400" dirty="0"/>
              <a:t>(e.g. trainings, technical assistance, etc.) would you plan for in order to achieve the </a:t>
            </a:r>
            <a:r>
              <a:rPr lang="en-US" sz="2400" dirty="0" err="1"/>
              <a:t>programme</a:t>
            </a:r>
            <a:r>
              <a:rPr lang="en-US" sz="2400" dirty="0"/>
              <a:t> objectives?</a:t>
            </a:r>
          </a:p>
          <a:p>
            <a:r>
              <a:rPr lang="en-US" sz="2400" dirty="0" smtClean="0"/>
              <a:t>What </a:t>
            </a:r>
            <a:r>
              <a:rPr lang="en-US" sz="2400" dirty="0"/>
              <a:t>is the more </a:t>
            </a:r>
            <a:r>
              <a:rPr lang="en-US" sz="2400" b="1" dirty="0"/>
              <a:t>cost-efficient response </a:t>
            </a:r>
            <a:r>
              <a:rPr lang="en-US" sz="2400" dirty="0"/>
              <a:t>for the food basket below: in-kind or cash/voucher?</a:t>
            </a:r>
          </a:p>
          <a:p>
            <a:r>
              <a:rPr lang="en-US" sz="2400" dirty="0" smtClean="0"/>
              <a:t>Make </a:t>
            </a:r>
            <a:r>
              <a:rPr lang="en-US" sz="2400" dirty="0"/>
              <a:t>sure to </a:t>
            </a:r>
            <a:r>
              <a:rPr lang="en-US" sz="2400" u="sng" dirty="0"/>
              <a:t>visualize</a:t>
            </a:r>
            <a:r>
              <a:rPr lang="en-US" sz="2400" dirty="0"/>
              <a:t> your results. Be ready to </a:t>
            </a:r>
            <a:r>
              <a:rPr lang="en-US" sz="2400" b="1" dirty="0"/>
              <a:t>present</a:t>
            </a:r>
            <a:r>
              <a:rPr lang="en-US" sz="2400" dirty="0"/>
              <a:t> your findings </a:t>
            </a:r>
            <a:r>
              <a:rPr lang="en-US" sz="2400" dirty="0" smtClean="0"/>
              <a:t>to the Review Committee. </a:t>
            </a:r>
            <a:r>
              <a:rPr lang="en-US" sz="2400" dirty="0"/>
              <a:t>You have 5 minutes for your </a:t>
            </a:r>
            <a:r>
              <a:rPr lang="en-US" sz="2400" dirty="0" smtClean="0"/>
              <a:t>presentation</a:t>
            </a:r>
          </a:p>
          <a:p>
            <a:r>
              <a:rPr lang="en-US" sz="2400" dirty="0" smtClean="0"/>
              <a:t>Time available: </a:t>
            </a:r>
            <a:r>
              <a:rPr lang="en-US" sz="2400" b="1" dirty="0" smtClean="0"/>
              <a:t>60 minutes</a:t>
            </a:r>
            <a:endParaRPr lang="en-US" sz="2400" dirty="0"/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693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Case Study – </a:t>
            </a:r>
            <a:r>
              <a:rPr lang="de-CH" dirty="0" err="1" smtClean="0"/>
              <a:t>Assignment</a:t>
            </a:r>
            <a:endParaRPr lang="en-GB" dirty="0"/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61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374173"/>
              </p:ext>
            </p:extLst>
          </p:nvPr>
        </p:nvGraphicFramePr>
        <p:xfrm>
          <a:off x="985762" y="1817912"/>
          <a:ext cx="7200295" cy="4414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54124"/>
                <a:gridCol w="1219200"/>
                <a:gridCol w="1712685"/>
                <a:gridCol w="181428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Criteria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Weight</a:t>
                      </a:r>
                      <a:r>
                        <a:rPr lang="en-GB" dirty="0" smtClean="0"/>
                        <a:t> (1-3)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Option 1</a:t>
                      </a:r>
                      <a:r>
                        <a:rPr lang="en-GB" dirty="0" smtClean="0"/>
                        <a:t> (1-5)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Option 2 </a:t>
                      </a:r>
                      <a:r>
                        <a:rPr lang="en-GB" dirty="0" smtClean="0"/>
                        <a:t>(1-5)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transfer mechanisms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potential protection risks and benefits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cost-efficiency and cost-effectiveness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skills and capacity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 political acceptability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Timeliness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Beneficiary preferences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Secondary impacts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977979" y="1123945"/>
            <a:ext cx="6890028" cy="435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200" dirty="0" smtClean="0">
                <a:solidFill>
                  <a:srgbClr val="C00000"/>
                </a:solidFill>
              </a:rPr>
              <a:t>Immediate objective: Meet </a:t>
            </a:r>
            <a:r>
              <a:rPr lang="en-US" sz="2200" dirty="0">
                <a:solidFill>
                  <a:srgbClr val="C00000"/>
                </a:solidFill>
              </a:rPr>
              <a:t>the immediate food needs </a:t>
            </a:r>
            <a:endParaRPr lang="en-GB" sz="2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48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Case Study – «Solution»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1143000"/>
            <a:ext cx="8528050" cy="520541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Meet the immediate food needs of affected populations, with a particular attention to the most disadvantages </a:t>
            </a:r>
            <a:r>
              <a:rPr lang="en-US" sz="2400" b="1" dirty="0" smtClean="0"/>
              <a:t>groups</a:t>
            </a:r>
          </a:p>
          <a:p>
            <a:pPr lvl="1"/>
            <a:r>
              <a:rPr lang="en-US" sz="2200" dirty="0" smtClean="0"/>
              <a:t>Unconditional cash for those unable to work</a:t>
            </a:r>
          </a:p>
          <a:p>
            <a:pPr lvl="1"/>
            <a:r>
              <a:rPr lang="en-US" sz="2200" dirty="0" smtClean="0"/>
              <a:t>Cash for work for those able to work: </a:t>
            </a:r>
            <a:r>
              <a:rPr lang="en-US" sz="2200" dirty="0" err="1" smtClean="0"/>
              <a:t>debries</a:t>
            </a:r>
            <a:r>
              <a:rPr lang="en-US" sz="2200" dirty="0" smtClean="0"/>
              <a:t> removal, community infrastructure </a:t>
            </a:r>
          </a:p>
          <a:p>
            <a:pPr lvl="1"/>
            <a:r>
              <a:rPr lang="en-US" sz="2200" dirty="0" smtClean="0"/>
              <a:t>But: continue to monitor markets (“whether markets could respond to an increased demand is unclear”)</a:t>
            </a:r>
          </a:p>
          <a:p>
            <a:pPr lvl="1"/>
            <a:r>
              <a:rPr lang="en-US" sz="2200" dirty="0" smtClean="0"/>
              <a:t>Delivery: start with “cash in envelops” (no pre-existing agreement with bank in place) </a:t>
            </a:r>
            <a:r>
              <a:rPr lang="en-US" sz="2200" dirty="0" smtClean="0">
                <a:sym typeface="Wingdings" panose="05000000000000000000" pitchFamily="2" charset="2"/>
              </a:rPr>
              <a:t> later on: move to banking solution (e.g. with ATM cards)</a:t>
            </a:r>
          </a:p>
          <a:p>
            <a:pPr lvl="2"/>
            <a:r>
              <a:rPr lang="en-US" sz="2000" dirty="0" smtClean="0">
                <a:sym typeface="Wingdings" panose="05000000000000000000" pitchFamily="2" charset="2"/>
              </a:rPr>
              <a:t>Pay attention: illiteracy among people below poverty line is 90%! Important to provide training on use of ATM system</a:t>
            </a:r>
          </a:p>
        </p:txBody>
      </p:sp>
    </p:spTree>
    <p:extLst>
      <p:ext uri="{BB962C8B-B14F-4D97-AF65-F5344CB8AC3E}">
        <p14:creationId xmlns:p14="http://schemas.microsoft.com/office/powerpoint/2010/main" val="201568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Case Study – «Solution»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231900"/>
            <a:ext cx="8528050" cy="5205413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sz="2400" b="1" dirty="0" smtClean="0"/>
              <a:t>Assist </a:t>
            </a:r>
            <a:r>
              <a:rPr lang="en-US" sz="2400" b="1" dirty="0"/>
              <a:t>families whose house has been fully or partially destroyed with rehabilitating their </a:t>
            </a:r>
            <a:r>
              <a:rPr lang="en-US" sz="2400" b="1" dirty="0" smtClean="0"/>
              <a:t>house</a:t>
            </a:r>
          </a:p>
          <a:p>
            <a:pPr lvl="1"/>
            <a:r>
              <a:rPr lang="en-US" sz="2200" i="1" dirty="0" smtClean="0"/>
              <a:t>Partially</a:t>
            </a:r>
            <a:r>
              <a:rPr lang="en-US" sz="2200" dirty="0" smtClean="0"/>
              <a:t>:</a:t>
            </a:r>
          </a:p>
          <a:p>
            <a:pPr lvl="2"/>
            <a:r>
              <a:rPr lang="en-US" sz="2000" dirty="0" smtClean="0"/>
              <a:t>Provide technical assistance in assessing damage and plan repair measures</a:t>
            </a:r>
          </a:p>
          <a:p>
            <a:pPr lvl="2"/>
            <a:r>
              <a:rPr lang="en-US" sz="2000" dirty="0" smtClean="0"/>
              <a:t>Shelter repair kits: commodity voucher / in-kind</a:t>
            </a:r>
          </a:p>
          <a:p>
            <a:pPr lvl="1"/>
            <a:r>
              <a:rPr lang="en-US" sz="2200" i="1" dirty="0" smtClean="0"/>
              <a:t>Fully:</a:t>
            </a:r>
          </a:p>
          <a:p>
            <a:pPr lvl="2"/>
            <a:r>
              <a:rPr lang="en-US" sz="2000" dirty="0" smtClean="0"/>
              <a:t>Cash for shelter rehabilitation, including technical assistance in defining and planning the work</a:t>
            </a:r>
          </a:p>
          <a:p>
            <a:pPr lvl="2"/>
            <a:r>
              <a:rPr lang="en-US" sz="2000" dirty="0" smtClean="0"/>
              <a:t>Delivery: Cash in envelopes or banks (in instalments) </a:t>
            </a:r>
          </a:p>
          <a:p>
            <a:pPr lvl="2"/>
            <a:r>
              <a:rPr lang="en-US" sz="2000" dirty="0" smtClean="0"/>
              <a:t>Commodity voucher for material / cash + guidance on what to buy</a:t>
            </a:r>
            <a:endParaRPr lang="en-US" sz="22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477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Case Study – «Solution»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0" y="1219200"/>
            <a:ext cx="8528050" cy="5205413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sz="2400" b="1" dirty="0" smtClean="0"/>
              <a:t>Support </a:t>
            </a:r>
            <a:r>
              <a:rPr lang="en-US" sz="2400" b="1" dirty="0"/>
              <a:t>earthquake affected families working in the agricultural sector in rebuilding their livelihoods. </a:t>
            </a:r>
            <a:endParaRPr lang="en-US" sz="2400" b="1" dirty="0" smtClean="0"/>
          </a:p>
          <a:p>
            <a:pPr marL="857250" lvl="1" indent="-457200"/>
            <a:r>
              <a:rPr lang="en-US" sz="2200" dirty="0" smtClean="0"/>
              <a:t>Focus on </a:t>
            </a:r>
            <a:r>
              <a:rPr lang="en-US" sz="2200" dirty="0" err="1" smtClean="0"/>
              <a:t>peri</a:t>
            </a:r>
            <a:r>
              <a:rPr lang="en-US" sz="2200" dirty="0" smtClean="0"/>
              <a:t>-urban areas</a:t>
            </a:r>
          </a:p>
          <a:p>
            <a:pPr marL="857250" lvl="1" indent="-457200"/>
            <a:r>
              <a:rPr lang="en-US" sz="2200" dirty="0" smtClean="0"/>
              <a:t>Commodity or value voucher for seeds (seed fair); paper vouchers</a:t>
            </a:r>
          </a:p>
          <a:p>
            <a:pPr marL="857250" lvl="1" indent="-457200"/>
            <a:r>
              <a:rPr lang="en-US" sz="2200" dirty="0" smtClean="0"/>
              <a:t>One-off </a:t>
            </a:r>
            <a:r>
              <a:rPr lang="en-US" sz="2200" dirty="0"/>
              <a:t>c</a:t>
            </a:r>
            <a:r>
              <a:rPr lang="en-US" sz="2200" dirty="0" smtClean="0"/>
              <a:t>ash grant for asset replacement and livelihood recovery: </a:t>
            </a:r>
          </a:p>
          <a:p>
            <a:pPr marL="1257300" lvl="2" indent="-457200"/>
            <a:r>
              <a:rPr lang="en-US" sz="2000" dirty="0" smtClean="0"/>
              <a:t>To buy tools and other assets that were destroyed</a:t>
            </a:r>
          </a:p>
          <a:p>
            <a:pPr marL="1257300" lvl="2" indent="-457200"/>
            <a:r>
              <a:rPr lang="en-US" sz="2000" dirty="0" smtClean="0"/>
              <a:t>To help with the planting</a:t>
            </a:r>
          </a:p>
          <a:p>
            <a:pPr marL="1257300" lvl="2" indent="-457200"/>
            <a:r>
              <a:rPr lang="en-US" sz="2000" dirty="0" smtClean="0"/>
              <a:t>Delivery: Cash in envelopes</a:t>
            </a:r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2683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Case Study – «Solution»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168400"/>
            <a:ext cx="8528050" cy="520541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What is the more </a:t>
            </a:r>
            <a:r>
              <a:rPr lang="en-US" sz="2400" b="1" dirty="0"/>
              <a:t>cost-efficient response </a:t>
            </a:r>
            <a:r>
              <a:rPr lang="en-US" sz="2400" dirty="0"/>
              <a:t>for the food basket below: in-kind or cash/voucher?</a:t>
            </a:r>
          </a:p>
          <a:p>
            <a:pPr marL="0" indent="0">
              <a:buNone/>
            </a:pPr>
            <a:r>
              <a:rPr lang="en-US" sz="2400" b="1" dirty="0" smtClean="0"/>
              <a:t>In-kind: </a:t>
            </a:r>
          </a:p>
          <a:p>
            <a:r>
              <a:rPr lang="en-US" sz="2400" dirty="0" smtClean="0"/>
              <a:t>Rice (per kg): $0.7 + $0.35 = $1.05 / kg</a:t>
            </a:r>
            <a:endParaRPr lang="en-US" sz="2400" dirty="0"/>
          </a:p>
          <a:p>
            <a:r>
              <a:rPr lang="en-US" sz="2400" dirty="0" smtClean="0"/>
              <a:t>Beans (per kg): $1.2 + $0.4 + $0.35 = $1.95</a:t>
            </a:r>
          </a:p>
          <a:p>
            <a:r>
              <a:rPr lang="en-US" sz="2400" dirty="0" smtClean="0"/>
              <a:t>Oil (per liter): </a:t>
            </a:r>
            <a:r>
              <a:rPr lang="en-US" sz="2400" dirty="0"/>
              <a:t>$</a:t>
            </a:r>
            <a:r>
              <a:rPr lang="en-US" sz="2400" dirty="0" smtClean="0"/>
              <a:t>1.5 </a:t>
            </a:r>
            <a:r>
              <a:rPr lang="en-US" sz="2400" dirty="0"/>
              <a:t>+ </a:t>
            </a:r>
            <a:r>
              <a:rPr lang="en-US" sz="2400" dirty="0" smtClean="0"/>
              <a:t>$0.4 </a:t>
            </a:r>
            <a:r>
              <a:rPr lang="en-US" sz="2400" dirty="0"/>
              <a:t>+ </a:t>
            </a:r>
            <a:r>
              <a:rPr lang="en-US" sz="2400" dirty="0" smtClean="0"/>
              <a:t>$0.35 </a:t>
            </a:r>
            <a:r>
              <a:rPr lang="en-US" sz="2400" dirty="0"/>
              <a:t>= </a:t>
            </a:r>
            <a:r>
              <a:rPr lang="en-US" sz="2400" dirty="0" smtClean="0"/>
              <a:t>$2.25</a:t>
            </a:r>
            <a:endParaRPr lang="en-US" sz="2400" dirty="0"/>
          </a:p>
          <a:p>
            <a:r>
              <a:rPr lang="en-US" sz="2400" dirty="0" smtClean="0"/>
              <a:t>Total for food basket: </a:t>
            </a:r>
            <a:r>
              <a:rPr lang="en-US" sz="2400" b="1" dirty="0" smtClean="0"/>
              <a:t>$10.35</a:t>
            </a:r>
          </a:p>
          <a:p>
            <a:pPr marL="0" indent="0">
              <a:buNone/>
            </a:pPr>
            <a:r>
              <a:rPr lang="en-US" sz="2400" b="1" dirty="0" smtClean="0"/>
              <a:t>Cash/voucher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Rice (price in local market / kg): $1</a:t>
            </a:r>
          </a:p>
          <a:p>
            <a:r>
              <a:rPr lang="en-US" sz="2400" dirty="0" smtClean="0"/>
              <a:t>Beans </a:t>
            </a:r>
            <a:r>
              <a:rPr lang="en-US" sz="2400" dirty="0"/>
              <a:t>(price in local market / kg</a:t>
            </a:r>
            <a:r>
              <a:rPr lang="en-US" sz="2400" dirty="0" smtClean="0"/>
              <a:t>): $2</a:t>
            </a:r>
          </a:p>
          <a:p>
            <a:r>
              <a:rPr lang="en-US" sz="2400" dirty="0"/>
              <a:t>Oil (price in local market / l</a:t>
            </a:r>
            <a:r>
              <a:rPr lang="en-US" sz="2400" dirty="0" smtClean="0"/>
              <a:t>): $2.2</a:t>
            </a:r>
          </a:p>
          <a:p>
            <a:r>
              <a:rPr lang="en-US" sz="2400" dirty="0" smtClean="0"/>
              <a:t>Total for food basket (at local market prices): </a:t>
            </a:r>
            <a:r>
              <a:rPr lang="en-US" sz="2400" b="1" dirty="0" smtClean="0"/>
              <a:t>$10.2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9261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232230"/>
            <a:ext cx="7277100" cy="652463"/>
          </a:xfrm>
        </p:spPr>
        <p:txBody>
          <a:bodyPr/>
          <a:lstStyle/>
          <a:p>
            <a:pPr indent="0" eaLnBrk="1" hangingPunct="1"/>
            <a:r>
              <a:rPr lang="de-CH" dirty="0" smtClean="0"/>
              <a:t>CTP Programme Cycle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66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81" y="923923"/>
            <a:ext cx="6430078" cy="580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1644675" y="4978400"/>
            <a:ext cx="1867784" cy="182471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Font typeface="Wingdings" pitchFamily="2" charset="2"/>
              <a:buChar char="§"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39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304800"/>
            <a:ext cx="7327900" cy="652463"/>
          </a:xfrm>
        </p:spPr>
        <p:txBody>
          <a:bodyPr/>
          <a:lstStyle/>
          <a:p>
            <a:pPr marL="514350" indent="-514350" eaLnBrk="1" hangingPunct="1">
              <a:spcAft>
                <a:spcPts val="600"/>
              </a:spcAft>
            </a:pPr>
            <a:r>
              <a:rPr lang="en-US" dirty="0" smtClean="0"/>
              <a:t>Plan, Design and Implement CTP</a:t>
            </a:r>
            <a:endParaRPr lang="en-US" dirty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1104900"/>
            <a:ext cx="8623300" cy="5549288"/>
          </a:xfrm>
        </p:spPr>
        <p:txBody>
          <a:bodyPr/>
          <a:lstStyle/>
          <a:p>
            <a:pPr marL="0" indent="0" eaLnBrk="1" hangingPunct="1">
              <a:spcAft>
                <a:spcPts val="0"/>
              </a:spcAft>
              <a:buNone/>
            </a:pPr>
            <a:r>
              <a:rPr lang="en-GB" dirty="0" smtClean="0">
                <a:solidFill>
                  <a:srgbClr val="C00000"/>
                </a:solidFill>
              </a:rPr>
              <a:t>Steps: </a:t>
            </a:r>
          </a:p>
          <a:p>
            <a:pPr eaLnBrk="1" hangingPunct="1">
              <a:spcAft>
                <a:spcPts val="0"/>
              </a:spcAft>
            </a:pPr>
            <a:r>
              <a:rPr lang="en-GB" dirty="0" smtClean="0"/>
              <a:t>Decide </a:t>
            </a:r>
            <a:r>
              <a:rPr lang="en-GB" dirty="0"/>
              <a:t>on delivery mechanism</a:t>
            </a:r>
          </a:p>
          <a:p>
            <a:pPr eaLnBrk="1" hangingPunct="1">
              <a:spcAft>
                <a:spcPts val="0"/>
              </a:spcAft>
            </a:pPr>
            <a:r>
              <a:rPr lang="en-GB" dirty="0"/>
              <a:t>Develop targeting strategy</a:t>
            </a:r>
          </a:p>
          <a:p>
            <a:pPr eaLnBrk="1" hangingPunct="1">
              <a:spcAft>
                <a:spcPts val="0"/>
              </a:spcAft>
            </a:pPr>
            <a:r>
              <a:rPr lang="en-GB" dirty="0"/>
              <a:t>Determine size and frequency of grant</a:t>
            </a:r>
          </a:p>
          <a:p>
            <a:pPr eaLnBrk="1" hangingPunct="1">
              <a:spcAft>
                <a:spcPts val="0"/>
              </a:spcAft>
            </a:pPr>
            <a:r>
              <a:rPr lang="en-GB" dirty="0"/>
              <a:t>Determine cash flow</a:t>
            </a:r>
          </a:p>
          <a:p>
            <a:pPr eaLnBrk="1" hangingPunct="1">
              <a:spcAft>
                <a:spcPts val="0"/>
              </a:spcAft>
            </a:pPr>
            <a:r>
              <a:rPr lang="en-GB" dirty="0"/>
              <a:t>Develop (protection, operation and financial) risk mitigation strategy</a:t>
            </a:r>
          </a:p>
          <a:p>
            <a:pPr eaLnBrk="1" hangingPunct="1">
              <a:spcAft>
                <a:spcPts val="0"/>
              </a:spcAft>
            </a:pPr>
            <a:r>
              <a:rPr lang="en-GB" dirty="0"/>
              <a:t>Develop communication strategy </a:t>
            </a:r>
          </a:p>
          <a:p>
            <a:pPr eaLnBrk="1" hangingPunct="1">
              <a:spcAft>
                <a:spcPts val="0"/>
              </a:spcAft>
            </a:pPr>
            <a:r>
              <a:rPr lang="en-GB" dirty="0"/>
              <a:t>Set up complains and response mechanism</a:t>
            </a:r>
          </a:p>
          <a:p>
            <a:pPr eaLnBrk="1" hangingPunct="1">
              <a:spcAft>
                <a:spcPts val="0"/>
              </a:spcAft>
            </a:pPr>
            <a:r>
              <a:rPr lang="en-GB" dirty="0"/>
              <a:t>Develop entry and exit strategy</a:t>
            </a:r>
          </a:p>
          <a:p>
            <a:pPr eaLnBrk="1" hangingPunct="1">
              <a:spcAft>
                <a:spcPts val="0"/>
              </a:spcAft>
            </a:pPr>
            <a:r>
              <a:rPr lang="en-GB" dirty="0"/>
              <a:t>Develop monitoring (and evaluation) </a:t>
            </a:r>
            <a:r>
              <a:rPr lang="en-GB" dirty="0" smtClean="0"/>
              <a:t>framework</a:t>
            </a:r>
            <a:endParaRPr lang="en-US" dirty="0" smtClean="0"/>
          </a:p>
          <a:p>
            <a:pPr eaLnBrk="1" hangingPunct="1">
              <a:spcAft>
                <a:spcPts val="600"/>
              </a:spcAft>
            </a:pPr>
            <a:endParaRPr lang="en-GB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811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" y="304800"/>
            <a:ext cx="7327900" cy="652463"/>
          </a:xfrm>
        </p:spPr>
        <p:txBody>
          <a:bodyPr/>
          <a:lstStyle/>
          <a:p>
            <a:pPr marL="514350" indent="-514350" eaLnBrk="1" hangingPunct="1">
              <a:spcAft>
                <a:spcPts val="600"/>
              </a:spcAft>
            </a:pPr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1104900"/>
            <a:ext cx="8623300" cy="5549288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Part 1: Input on CTP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</a:rPr>
              <a:t>“Introduction” to CTP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800" i="1" dirty="0" smtClean="0">
                <a:solidFill>
                  <a:schemeClr val="bg1">
                    <a:lumMod val="85000"/>
                  </a:schemeClr>
                </a:solidFill>
              </a:rPr>
              <a:t>Response Analysis</a:t>
            </a: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</a:rPr>
              <a:t>: Input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Analyse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market capacity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Analyse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transfer mechanisms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Analyse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potential protection risks and benefits</a:t>
            </a:r>
          </a:p>
          <a:p>
            <a:pPr lvl="2" eaLnBrk="1" hangingPunct="1">
              <a:spcAft>
                <a:spcPts val="600"/>
              </a:spcAft>
            </a:pP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Analyse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cost-efficiency and cost-effectiveness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Part 2: </a:t>
            </a:r>
            <a:r>
              <a:rPr lang="en-US" i="1" dirty="0" smtClean="0">
                <a:solidFill>
                  <a:schemeClr val="bg1">
                    <a:lumMod val="85000"/>
                  </a:schemeClr>
                </a:solidFill>
              </a:rPr>
              <a:t>Response Analysis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: Case Study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>
                <a:solidFill>
                  <a:srgbClr val="C00000"/>
                </a:solidFill>
              </a:rPr>
              <a:t>Part 3: </a:t>
            </a:r>
            <a:r>
              <a:rPr lang="en-US" dirty="0" smtClean="0"/>
              <a:t>Geographical reflections: opportunities to increased use of CTP in SDC portfolio</a:t>
            </a:r>
          </a:p>
          <a:p>
            <a:pPr eaLnBrk="1" hangingPunct="1">
              <a:spcAft>
                <a:spcPts val="600"/>
              </a:spcAft>
            </a:pPr>
            <a:endParaRPr lang="en-GB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400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26924" y="85344"/>
            <a:ext cx="7708900" cy="652463"/>
          </a:xfrm>
        </p:spPr>
        <p:txBody>
          <a:bodyPr/>
          <a:lstStyle/>
          <a:p>
            <a:pPr indent="0" eaLnBrk="1" hangingPunct="1"/>
            <a:r>
              <a:rPr lang="de-CH" sz="2800" dirty="0"/>
              <a:t>SDC </a:t>
            </a:r>
            <a:r>
              <a:rPr lang="de-CH" sz="2800" dirty="0" err="1"/>
              <a:t>tools</a:t>
            </a:r>
            <a:r>
              <a:rPr lang="de-CH" sz="2800" dirty="0"/>
              <a:t> </a:t>
            </a:r>
            <a:r>
              <a:rPr lang="de-CH" sz="2800" dirty="0" err="1"/>
              <a:t>to</a:t>
            </a:r>
            <a:r>
              <a:rPr lang="de-CH" sz="2800" dirty="0"/>
              <a:t> promote CTP</a:t>
            </a:r>
            <a:endParaRPr lang="de-DE" sz="2800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69</a:t>
            </a:fld>
            <a:endParaRPr lang="en-GB" dirty="0"/>
          </a:p>
        </p:txBody>
      </p:sp>
      <p:sp>
        <p:nvSpPr>
          <p:cNvPr id="3" name="Rounded Rectangle 2"/>
          <p:cNvSpPr/>
          <p:nvPr/>
        </p:nvSpPr>
        <p:spPr bwMode="auto">
          <a:xfrm>
            <a:off x="1115568" y="1801232"/>
            <a:ext cx="2999232" cy="69494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Direct Actions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115568" y="2677872"/>
            <a:ext cx="2999232" cy="85926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Secondments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1085088" y="3852672"/>
            <a:ext cx="3029712" cy="138988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$: 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Multi-H</a:t>
            </a:r>
          </a:p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$: Multi-B, Bilateral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1085088" y="5724144"/>
            <a:ext cx="3029712" cy="98755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Advocacy, Dialogue with partners</a:t>
            </a:r>
          </a:p>
        </p:txBody>
      </p:sp>
      <p:cxnSp>
        <p:nvCxnSpPr>
          <p:cNvPr id="5" name="Straight Connector 4"/>
          <p:cNvCxnSpPr>
            <a:stCxn id="8" idx="1"/>
            <a:endCxn id="8" idx="3"/>
          </p:cNvCxnSpPr>
          <p:nvPr/>
        </p:nvCxnSpPr>
        <p:spPr bwMode="auto">
          <a:xfrm>
            <a:off x="1085088" y="4547616"/>
            <a:ext cx="3029712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9"/>
          <p:cNvSpPr/>
          <p:nvPr/>
        </p:nvSpPr>
        <p:spPr bwMode="auto">
          <a:xfrm>
            <a:off x="1234304" y="987552"/>
            <a:ext cx="2798064" cy="54864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Action lines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246912" y="993648"/>
            <a:ext cx="3041904" cy="54864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Current Engagement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230624" y="1798320"/>
            <a:ext cx="3139440" cy="694944"/>
          </a:xfrm>
          <a:prstGeom prst="round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Sri Lanka, other?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4218432" y="2663952"/>
            <a:ext cx="3151632" cy="859536"/>
          </a:xfrm>
          <a:prstGeom prst="round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Currently 6, demand increasing</a:t>
            </a:r>
          </a:p>
        </p:txBody>
      </p:sp>
      <p:sp>
        <p:nvSpPr>
          <p:cNvPr id="17" name="Rounded Rectangle 16"/>
          <p:cNvSpPr/>
          <p:nvPr/>
        </p:nvSpPr>
        <p:spPr bwMode="auto">
          <a:xfrm>
            <a:off x="4218432" y="3639312"/>
            <a:ext cx="3151632" cy="908304"/>
          </a:xfrm>
          <a:prstGeom prst="round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No earmarking, ad-</a:t>
            </a:r>
            <a:r>
              <a:rPr kumimoji="0" lang="en-GB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vocacy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at tech. level</a:t>
            </a:r>
          </a:p>
        </p:txBody>
      </p:sp>
      <p:sp>
        <p:nvSpPr>
          <p:cNvPr id="21" name="Rounded Rectangle 20"/>
          <p:cNvSpPr/>
          <p:nvPr/>
        </p:nvSpPr>
        <p:spPr bwMode="auto">
          <a:xfrm>
            <a:off x="4218432" y="4632960"/>
            <a:ext cx="3151632" cy="926592"/>
          </a:xfrm>
          <a:prstGeom prst="round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$ support to selected projects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7534656" y="1773936"/>
            <a:ext cx="1463040" cy="481895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More </a:t>
            </a:r>
            <a:r>
              <a:rPr lang="en-GB" sz="2400" dirty="0" err="1" smtClean="0">
                <a:latin typeface="Arial" charset="0"/>
              </a:rPr>
              <a:t>substan-tive</a:t>
            </a:r>
            <a:r>
              <a:rPr lang="en-GB" sz="2400" dirty="0" smtClean="0">
                <a:latin typeface="Arial" charset="0"/>
              </a:rPr>
              <a:t> and strategic engage-</a:t>
            </a:r>
            <a:r>
              <a:rPr lang="en-GB" sz="2400" dirty="0" err="1" smtClean="0">
                <a:latin typeface="Arial" charset="0"/>
              </a:rPr>
              <a:t>ment</a:t>
            </a:r>
            <a:r>
              <a:rPr lang="en-GB" sz="2400" dirty="0" smtClean="0">
                <a:latin typeface="Arial" charset="0"/>
              </a:rPr>
              <a:t> in the future?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4242816" y="5742432"/>
            <a:ext cx="3127248" cy="975360"/>
          </a:xfrm>
          <a:prstGeom prst="round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Technical level, not institutionally owned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8" name="Picture 2" descr="O:\INT HD\5) HD and CaLP\Team\CB CaLP\Communications\Institutional Communication\Communications package\Communication package 06.08.2014\Logos\CaLP\CaLP_fullresolution no tex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155" y="291463"/>
            <a:ext cx="723021" cy="725171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 bwMode="auto">
          <a:xfrm>
            <a:off x="109728" y="2292096"/>
            <a:ext cx="902208" cy="573024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kumimoji="0" lang="en-GB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SKH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243840" y="4236720"/>
            <a:ext cx="670560" cy="573024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kumimoji="0" lang="en-GB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$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286512" y="5925312"/>
            <a:ext cx="670560" cy="573024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kumimoji="0" lang="en-GB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Bla</a:t>
            </a:r>
            <a:endParaRPr kumimoji="0" lang="en-GB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54864" y="987552"/>
            <a:ext cx="926592" cy="54864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Instr.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92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/>
              <a:t>What</a:t>
            </a:r>
            <a:r>
              <a:rPr lang="de-CH" dirty="0"/>
              <a:t> </a:t>
            </a:r>
            <a:r>
              <a:rPr lang="de-CH" dirty="0" err="1"/>
              <a:t>is</a:t>
            </a:r>
            <a:r>
              <a:rPr lang="de-CH" dirty="0"/>
              <a:t> CTP</a:t>
            </a:r>
            <a:r>
              <a:rPr lang="de-CH" dirty="0" smtClean="0"/>
              <a:t>? </a:t>
            </a:r>
            <a:r>
              <a:rPr lang="de-CH" dirty="0" err="1" smtClean="0"/>
              <a:t>Objectives</a:t>
            </a:r>
            <a:r>
              <a:rPr lang="de-CH" dirty="0" smtClean="0"/>
              <a:t>? </a:t>
            </a:r>
            <a:endParaRPr lang="de-DE" dirty="0" smtClean="0"/>
          </a:p>
        </p:txBody>
      </p:sp>
      <p:sp>
        <p:nvSpPr>
          <p:cNvPr id="427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181100"/>
            <a:ext cx="8528050" cy="5205413"/>
          </a:xfrm>
        </p:spPr>
        <p:txBody>
          <a:bodyPr/>
          <a:lstStyle/>
          <a:p>
            <a:pPr marL="1588" indent="19050" eaLnBrk="1" hangingPunct="1">
              <a:buFont typeface="Wingdings" pitchFamily="2" charset="2"/>
              <a:buNone/>
              <a:defRPr/>
            </a:pPr>
            <a:r>
              <a:rPr lang="en-US" dirty="0" smtClean="0"/>
              <a:t>CTP / CBI / Market-based response is…</a:t>
            </a:r>
          </a:p>
          <a:p>
            <a:pPr marL="1588" indent="19050" eaLnBrk="1" hangingPunct="1">
              <a:buFont typeface="Wingdings" pitchFamily="2" charset="2"/>
              <a:buNone/>
              <a:defRPr/>
            </a:pPr>
            <a:endParaRPr lang="en-US" sz="1200" dirty="0" smtClean="0"/>
          </a:p>
          <a:p>
            <a:pPr marL="0" indent="0" eaLnBrk="1" hangingPunct="1">
              <a:buNone/>
              <a:defRPr/>
            </a:pPr>
            <a:r>
              <a:rPr lang="en-US" dirty="0" smtClean="0"/>
              <a:t>…the provision of </a:t>
            </a:r>
            <a:r>
              <a:rPr lang="en-US" b="1" dirty="0" smtClean="0"/>
              <a:t>money</a:t>
            </a:r>
            <a:r>
              <a:rPr lang="en-US" dirty="0" smtClean="0"/>
              <a:t> (cash) or </a:t>
            </a:r>
            <a:r>
              <a:rPr lang="en-US" b="1" dirty="0" smtClean="0"/>
              <a:t>vouchers</a:t>
            </a:r>
          </a:p>
          <a:p>
            <a:pPr marL="457200" lvl="1" indent="0" eaLnBrk="1" hangingPunct="1">
              <a:buNone/>
              <a:defRPr/>
            </a:pPr>
            <a:r>
              <a:rPr lang="en-US" i="1" dirty="0" smtClean="0"/>
              <a:t>to individuals or households (seldom to communities); </a:t>
            </a:r>
          </a:p>
          <a:p>
            <a:pPr marL="0" indent="0" eaLnBrk="1" hangingPunct="1">
              <a:buNone/>
              <a:defRPr/>
            </a:pPr>
            <a:r>
              <a:rPr lang="en-US" dirty="0" smtClean="0"/>
              <a:t>…either as an </a:t>
            </a:r>
            <a:r>
              <a:rPr lang="en-US" b="1" dirty="0" smtClean="0"/>
              <a:t>emergency relief</a:t>
            </a:r>
          </a:p>
          <a:p>
            <a:pPr marL="457200" lvl="1" indent="0" eaLnBrk="1" hangingPunct="1">
              <a:buNone/>
              <a:defRPr/>
            </a:pPr>
            <a:r>
              <a:rPr lang="en-US" i="1" dirty="0" smtClean="0"/>
              <a:t>to meet their basic needs for </a:t>
            </a:r>
            <a:r>
              <a:rPr lang="en-US" i="1" u="sng" dirty="0" smtClean="0"/>
              <a:t>food</a:t>
            </a:r>
            <a:r>
              <a:rPr lang="en-US" i="1" dirty="0" smtClean="0"/>
              <a:t> and </a:t>
            </a:r>
            <a:r>
              <a:rPr lang="en-US" i="1" u="sng" dirty="0" smtClean="0"/>
              <a:t>non-food items</a:t>
            </a:r>
            <a:r>
              <a:rPr lang="en-US" i="1" dirty="0" smtClean="0"/>
              <a:t>, or </a:t>
            </a:r>
            <a:r>
              <a:rPr lang="en-US" i="1" u="sng" dirty="0" smtClean="0"/>
              <a:t>services</a:t>
            </a:r>
            <a:r>
              <a:rPr lang="en-US" i="1" dirty="0" smtClean="0"/>
              <a:t>;</a:t>
            </a:r>
          </a:p>
          <a:p>
            <a:pPr marL="0" indent="0" eaLnBrk="1" hangingPunct="1">
              <a:buNone/>
              <a:defRPr/>
            </a:pPr>
            <a:r>
              <a:rPr lang="en-US" dirty="0" smtClean="0"/>
              <a:t>…or as a </a:t>
            </a:r>
            <a:r>
              <a:rPr lang="en-US" b="1" dirty="0" smtClean="0"/>
              <a:t>recovery assistance</a:t>
            </a:r>
          </a:p>
          <a:p>
            <a:pPr marL="457200" lvl="1" indent="0" eaLnBrk="1" hangingPunct="1">
              <a:buNone/>
              <a:defRPr/>
            </a:pPr>
            <a:r>
              <a:rPr lang="en-US" i="1" dirty="0" smtClean="0"/>
              <a:t>to buy assets essential to rehabilitate </a:t>
            </a:r>
            <a:r>
              <a:rPr lang="en-US" i="1" u="sng" dirty="0" smtClean="0"/>
              <a:t>livelihoods</a:t>
            </a:r>
            <a:r>
              <a:rPr lang="en-US" i="1" dirty="0" smtClean="0"/>
              <a:t>, </a:t>
            </a:r>
            <a:br>
              <a:rPr lang="en-US" i="1" dirty="0" smtClean="0"/>
            </a:br>
            <a:r>
              <a:rPr lang="en-US" i="1" dirty="0" smtClean="0"/>
              <a:t>pay back loans, buy production means (seeds, etc.), rehabilitate </a:t>
            </a:r>
            <a:r>
              <a:rPr lang="en-US" i="1" u="sng" dirty="0" smtClean="0"/>
              <a:t>housing</a:t>
            </a:r>
            <a:r>
              <a:rPr lang="en-US" i="1" dirty="0" smtClean="0"/>
              <a:t> or </a:t>
            </a:r>
            <a:r>
              <a:rPr lang="en-US" i="1" u="sng" dirty="0" smtClean="0"/>
              <a:t>community infrastructure 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256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err="1" smtClean="0"/>
              <a:t>What</a:t>
            </a:r>
            <a:r>
              <a:rPr lang="de-CH" dirty="0" smtClean="0"/>
              <a:t> </a:t>
            </a:r>
            <a:r>
              <a:rPr lang="de-CH" dirty="0" err="1" smtClean="0"/>
              <a:t>is</a:t>
            </a:r>
            <a:r>
              <a:rPr lang="de-CH" dirty="0" smtClean="0"/>
              <a:t> CTP?</a:t>
            </a:r>
            <a:endParaRPr lang="de-DE" dirty="0" smtClean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0999" y="1103523"/>
            <a:ext cx="8572501" cy="5221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indent="-457200">
              <a:buClr>
                <a:srgbClr val="A50021"/>
              </a:buClr>
            </a:pPr>
            <a:r>
              <a:rPr lang="en-US" sz="2800" dirty="0" smtClean="0"/>
              <a:t>CTP = cash and voucher</a:t>
            </a:r>
          </a:p>
          <a:p>
            <a:pPr marL="457200" indent="-457200">
              <a:buClr>
                <a:srgbClr val="A50021"/>
              </a:buClr>
            </a:pPr>
            <a:r>
              <a:rPr lang="en-US" sz="2800" dirty="0" smtClean="0"/>
              <a:t>In-kind, cash, voucher = modalities to provide </a:t>
            </a:r>
            <a:r>
              <a:rPr lang="en-US" sz="2800" u="sng" dirty="0" smtClean="0"/>
              <a:t>material</a:t>
            </a:r>
            <a:r>
              <a:rPr lang="en-US" sz="2800" dirty="0" smtClean="0"/>
              <a:t> assistance</a:t>
            </a:r>
          </a:p>
          <a:p>
            <a:pPr marL="457200" indent="-457200">
              <a:buClr>
                <a:srgbClr val="A50021"/>
              </a:buClr>
            </a:pPr>
            <a:r>
              <a:rPr lang="en-US" sz="2800" dirty="0" smtClean="0"/>
              <a:t>CTP as a tool to achieve </a:t>
            </a:r>
            <a:r>
              <a:rPr lang="en-US" sz="2800" dirty="0" err="1" smtClean="0"/>
              <a:t>programme</a:t>
            </a:r>
            <a:r>
              <a:rPr lang="en-US" sz="2800" dirty="0" smtClean="0"/>
              <a:t> objectives</a:t>
            </a:r>
          </a:p>
          <a:p>
            <a:pPr marL="457200" indent="-457200">
              <a:buClr>
                <a:srgbClr val="A50021"/>
              </a:buClr>
            </a:pPr>
            <a:r>
              <a:rPr lang="en-US" sz="2800" dirty="0" smtClean="0"/>
              <a:t>Hence: there is no such thing as a “cash project”</a:t>
            </a:r>
          </a:p>
          <a:p>
            <a:pPr marL="457200" indent="-457200">
              <a:buClr>
                <a:srgbClr val="A50021"/>
              </a:buClr>
            </a:pPr>
            <a:r>
              <a:rPr lang="en-US" sz="2800" dirty="0" smtClean="0"/>
              <a:t>Can be provided conditionally or unconditionally</a:t>
            </a:r>
          </a:p>
          <a:p>
            <a:pPr marL="457200" indent="-457200">
              <a:buClr>
                <a:srgbClr val="A50021"/>
              </a:buClr>
            </a:pPr>
            <a:r>
              <a:rPr lang="en-US" sz="2800" dirty="0" smtClean="0"/>
              <a:t>Can be provided restricted or unrestricted</a:t>
            </a:r>
          </a:p>
          <a:p>
            <a:pPr marL="457200" indent="-457200">
              <a:buClr>
                <a:srgbClr val="A50021"/>
              </a:buClr>
            </a:pPr>
            <a:r>
              <a:rPr lang="en-US" sz="2800" b="1" dirty="0" smtClean="0"/>
              <a:t>Humanitarian response </a:t>
            </a:r>
            <a:r>
              <a:rPr lang="en-US" sz="2800" dirty="0" smtClean="0"/>
              <a:t>or social assistance</a:t>
            </a:r>
          </a:p>
          <a:p>
            <a:pPr marL="457200" indent="-457200">
              <a:buClr>
                <a:srgbClr val="A50021"/>
              </a:buClr>
            </a:pPr>
            <a:r>
              <a:rPr lang="en-US" sz="2800" dirty="0" smtClean="0"/>
              <a:t>Short-, medium- and long-term focus</a:t>
            </a:r>
          </a:p>
          <a:p>
            <a:pPr marL="457200" indent="-457200">
              <a:buClr>
                <a:srgbClr val="A50021"/>
              </a:buClr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4784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CH" dirty="0" smtClean="0"/>
              <a:t>Main Forms of Cash Transfers</a:t>
            </a:r>
            <a:endParaRPr lang="de-DE" dirty="0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217" y="1050472"/>
            <a:ext cx="7959271" cy="5497513"/>
          </a:xfrm>
        </p:spPr>
        <p:txBody>
          <a:bodyPr/>
          <a:lstStyle/>
          <a:p>
            <a:pPr eaLnBrk="1" hangingPunct="1"/>
            <a:r>
              <a:rPr lang="de-DE" dirty="0" smtClean="0"/>
              <a:t>Money </a:t>
            </a:r>
            <a:r>
              <a:rPr lang="de-DE" sz="2600" b="0" i="1" dirty="0" smtClean="0"/>
              <a:t>(cash grants)</a:t>
            </a:r>
          </a:p>
          <a:p>
            <a:pPr lvl="1" eaLnBrk="1" hangingPunct="1"/>
            <a:r>
              <a:rPr lang="en-US" sz="2400" dirty="0" smtClean="0"/>
              <a:t>People receive direct cash </a:t>
            </a:r>
            <a:r>
              <a:rPr lang="en-US" sz="2400" i="1" dirty="0">
                <a:ea typeface="+mn-ea"/>
                <a:cs typeface="+mn-cs"/>
              </a:rPr>
              <a:t>(on the hand, money order</a:t>
            </a:r>
            <a:r>
              <a:rPr lang="en-US" sz="2400" i="1" dirty="0" smtClean="0">
                <a:ea typeface="+mn-ea"/>
                <a:cs typeface="+mn-cs"/>
              </a:rPr>
              <a:t>); </a:t>
            </a:r>
            <a:r>
              <a:rPr lang="en-US" sz="2400" dirty="0" smtClean="0"/>
              <a:t>or trough an “account” </a:t>
            </a:r>
            <a:r>
              <a:rPr lang="en-US" sz="2400" i="1" dirty="0">
                <a:ea typeface="+mn-ea"/>
                <a:cs typeface="+mn-cs"/>
              </a:rPr>
              <a:t>(bank, mobile, etc.)</a:t>
            </a:r>
            <a:endParaRPr lang="de-DE" sz="2400" i="1" dirty="0">
              <a:ea typeface="+mn-ea"/>
              <a:cs typeface="+mn-cs"/>
            </a:endParaRPr>
          </a:p>
          <a:p>
            <a:pPr eaLnBrk="1" hangingPunct="1"/>
            <a:r>
              <a:rPr lang="de-DE" dirty="0" smtClean="0"/>
              <a:t>Value </a:t>
            </a:r>
            <a:r>
              <a:rPr lang="de-DE" dirty="0" err="1" smtClean="0"/>
              <a:t>vouchers</a:t>
            </a:r>
            <a:endParaRPr lang="de-DE" dirty="0" smtClean="0"/>
          </a:p>
          <a:p>
            <a:pPr lvl="1" eaLnBrk="1" hangingPunct="1"/>
            <a:r>
              <a:rPr lang="en-GB" sz="2400" dirty="0" smtClean="0"/>
              <a:t>have a monetary value</a:t>
            </a:r>
            <a:r>
              <a:rPr lang="en-GB" sz="2400" dirty="0"/>
              <a:t>;</a:t>
            </a:r>
            <a:r>
              <a:rPr lang="en-GB" sz="2400" dirty="0" smtClean="0"/>
              <a:t> can be used to purchase defined goods and services </a:t>
            </a:r>
            <a:r>
              <a:rPr lang="en-GB" sz="2400" i="1" dirty="0">
                <a:ea typeface="+mn-ea"/>
                <a:cs typeface="+mn-cs"/>
              </a:rPr>
              <a:t>(restricted)</a:t>
            </a:r>
            <a:endParaRPr lang="de-DE" sz="2400" i="1" dirty="0">
              <a:ea typeface="+mn-ea"/>
              <a:cs typeface="+mn-cs"/>
            </a:endParaRPr>
          </a:p>
          <a:p>
            <a:pPr lvl="1" eaLnBrk="1" hangingPunct="1"/>
            <a:r>
              <a:rPr lang="en-US" sz="2400" dirty="0" smtClean="0"/>
              <a:t>holder can make purchases in any contracted shops</a:t>
            </a:r>
            <a:endParaRPr lang="de-DE" sz="2400" dirty="0" smtClean="0"/>
          </a:p>
          <a:p>
            <a:pPr eaLnBrk="1" hangingPunct="1"/>
            <a:r>
              <a:rPr lang="de-DE" dirty="0" err="1" smtClean="0"/>
              <a:t>Commodity</a:t>
            </a:r>
            <a:r>
              <a:rPr lang="de-DE" dirty="0" smtClean="0"/>
              <a:t> </a:t>
            </a:r>
            <a:r>
              <a:rPr lang="de-DE" dirty="0" err="1" smtClean="0"/>
              <a:t>vouchers</a:t>
            </a:r>
            <a:endParaRPr lang="de-DE" b="0" dirty="0" smtClean="0"/>
          </a:p>
          <a:p>
            <a:pPr lvl="1" eaLnBrk="1" hangingPunct="1"/>
            <a:r>
              <a:rPr lang="en-US" sz="2400" dirty="0" smtClean="0"/>
              <a:t>are exchangeable for a fixed quantity of certain goods or services </a:t>
            </a:r>
            <a:r>
              <a:rPr lang="en-US" sz="2400" i="1" dirty="0" smtClean="0"/>
              <a:t>(no choice, very restricted)</a:t>
            </a:r>
            <a:r>
              <a:rPr lang="en-US" sz="2400" dirty="0" smtClean="0"/>
              <a:t>, at contracted shops</a:t>
            </a:r>
            <a:endParaRPr lang="de-DE" sz="2400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010400" y="6592889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FontTx/>
              <a:buNone/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F6221FB-74EE-43E4-A449-F64E222D3D2B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2" name="Isosceles Triangle 1"/>
          <p:cNvSpPr/>
          <p:nvPr/>
        </p:nvSpPr>
        <p:spPr bwMode="auto">
          <a:xfrm rot="10800000">
            <a:off x="7721599" y="1291775"/>
            <a:ext cx="1161143" cy="5188518"/>
          </a:xfrm>
          <a:prstGeom prst="triangle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eaVert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>
                <a:srgbClr val="CC0000"/>
              </a:buClr>
              <a:buSzTx/>
              <a:buNone/>
              <a:tabLst/>
            </a:pPr>
            <a:r>
              <a:rPr lang="en-GB" sz="2400" dirty="0" smtClean="0">
                <a:latin typeface="Arial" charset="0"/>
              </a:rPr>
              <a:t>Choice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35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10000"/>
          </a:lnSpc>
          <a:spcBef>
            <a:spcPct val="10000"/>
          </a:spcBef>
          <a:spcAft>
            <a:spcPct val="0"/>
          </a:spcAft>
          <a:buClr>
            <a:srgbClr val="CC0000"/>
          </a:buClr>
          <a:buSzTx/>
          <a:buFont typeface="Wingdings" pitchFamily="2" charset="2"/>
          <a:buChar char="§"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10000"/>
          </a:lnSpc>
          <a:spcBef>
            <a:spcPct val="10000"/>
          </a:spcBef>
          <a:spcAft>
            <a:spcPct val="0"/>
          </a:spcAft>
          <a:buClr>
            <a:srgbClr val="CC0000"/>
          </a:buClr>
          <a:buSzTx/>
          <a:buFont typeface="Wingdings" pitchFamily="2" charset="2"/>
          <a:buChar char="§"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2172</TotalTime>
  <Words>5186</Words>
  <Application>Microsoft Office PowerPoint</Application>
  <PresentationFormat>On-screen Show (4:3)</PresentationFormat>
  <Paragraphs>752</Paragraphs>
  <Slides>69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69</vt:i4>
      </vt:variant>
    </vt:vector>
  </HeadingPairs>
  <TitlesOfParts>
    <vt:vector size="71" baseType="lpstr">
      <vt:lpstr>Standarddesign</vt:lpstr>
      <vt:lpstr>Custom Design</vt:lpstr>
      <vt:lpstr> Why NOT Cash?  Introduction to Cash Transfer Programming and Response Analysis </vt:lpstr>
      <vt:lpstr>Objectives</vt:lpstr>
      <vt:lpstr>Agenda</vt:lpstr>
      <vt:lpstr>CTP History</vt:lpstr>
      <vt:lpstr>SDC and Cash: Looking back</vt:lpstr>
      <vt:lpstr>SDC and Cash: Looking back</vt:lpstr>
      <vt:lpstr>What is CTP? Objectives? </vt:lpstr>
      <vt:lpstr>What is CTP?</vt:lpstr>
      <vt:lpstr>Main Forms of Cash Transfers</vt:lpstr>
      <vt:lpstr>Conditionality</vt:lpstr>
      <vt:lpstr>Restriction</vt:lpstr>
      <vt:lpstr>Summary</vt:lpstr>
      <vt:lpstr>Why Cash?</vt:lpstr>
      <vt:lpstr>Key Advantages</vt:lpstr>
      <vt:lpstr>Key Advantages</vt:lpstr>
      <vt:lpstr>We are not there yet…</vt:lpstr>
      <vt:lpstr>Barriers to humanitarian CTP at scale </vt:lpstr>
      <vt:lpstr>From sectoral to multi-purpose cash</vt:lpstr>
      <vt:lpstr>Multi-purpose Cash Grants</vt:lpstr>
      <vt:lpstr>Multi-purpose Cash Grants</vt:lpstr>
      <vt:lpstr>Multi-purpose Cash Grants</vt:lpstr>
      <vt:lpstr>Thresholds</vt:lpstr>
      <vt:lpstr>Multi-purpose Cash Grants</vt:lpstr>
      <vt:lpstr>PowerPoint Presentation</vt:lpstr>
      <vt:lpstr>CTP and livelihoods / resilience</vt:lpstr>
      <vt:lpstr>PowerPoint Presentation</vt:lpstr>
      <vt:lpstr>PowerPoint Presentation</vt:lpstr>
      <vt:lpstr>PowerPoint Presentation</vt:lpstr>
      <vt:lpstr>End of “Introduction to CTP”</vt:lpstr>
      <vt:lpstr>Agenda</vt:lpstr>
      <vt:lpstr>CTP Programme Cycle</vt:lpstr>
      <vt:lpstr>Response Analysis - Rational</vt:lpstr>
      <vt:lpstr>Response Analysis – Steps </vt:lpstr>
      <vt:lpstr>What is a market?</vt:lpstr>
      <vt:lpstr>Market mapping</vt:lpstr>
      <vt:lpstr>Analyse Market Capacity</vt:lpstr>
      <vt:lpstr>Analyse Market Capacity</vt:lpstr>
      <vt:lpstr>Analyse Market Capacity</vt:lpstr>
      <vt:lpstr>Analyse Market Capacity</vt:lpstr>
      <vt:lpstr>Analyse Market Capacity</vt:lpstr>
      <vt:lpstr>Analyse Market Capacity</vt:lpstr>
      <vt:lpstr>Cash Transfer Mechanisms</vt:lpstr>
      <vt:lpstr>PowerPoint Presentation</vt:lpstr>
      <vt:lpstr>PowerPoint Presentation</vt:lpstr>
      <vt:lpstr>Protection Risks and Benefits</vt:lpstr>
      <vt:lpstr>Protection Risks and Benefits</vt:lpstr>
      <vt:lpstr>Protection Risks and Benefits</vt:lpstr>
      <vt:lpstr>Protection Risks and Benefits</vt:lpstr>
      <vt:lpstr>Protection Risks and Benefits</vt:lpstr>
      <vt:lpstr>Protection Risks and Benefits</vt:lpstr>
      <vt:lpstr>Cost-Efficiency and –Effectiveness</vt:lpstr>
      <vt:lpstr>Cost-Efficiency and –Effectiveness</vt:lpstr>
      <vt:lpstr>Cost-Efficiency and –Effectiveness</vt:lpstr>
      <vt:lpstr>Further Information</vt:lpstr>
      <vt:lpstr>Further Information</vt:lpstr>
      <vt:lpstr>End of Part 1</vt:lpstr>
      <vt:lpstr>Agenda</vt:lpstr>
      <vt:lpstr>Case Study - Lapen</vt:lpstr>
      <vt:lpstr>Case Study – Your intervention</vt:lpstr>
      <vt:lpstr>Case Study – Assignment</vt:lpstr>
      <vt:lpstr>Case Study – Assignment</vt:lpstr>
      <vt:lpstr>Case Study – «Solution»</vt:lpstr>
      <vt:lpstr>Case Study – «Solution»</vt:lpstr>
      <vt:lpstr>Case Study – «Solution»</vt:lpstr>
      <vt:lpstr>Case Study – «Solution»</vt:lpstr>
      <vt:lpstr>CTP Programme Cycle</vt:lpstr>
      <vt:lpstr>Plan, Design and Implement CTP</vt:lpstr>
      <vt:lpstr>Agenda</vt:lpstr>
      <vt:lpstr>SDC tools to promote CTP</vt:lpstr>
    </vt:vector>
  </TitlesOfParts>
  <Company>Büro für sozioökonomische Studien &amp; Projekte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Cash Transfer Projects  1</dc:title>
  <dc:creator>Hannes</dc:creator>
  <cp:lastModifiedBy>Dürr André EDA DUN</cp:lastModifiedBy>
  <cp:revision>390</cp:revision>
  <cp:lastPrinted>2015-10-14T09:54:09Z</cp:lastPrinted>
  <dcterms:created xsi:type="dcterms:W3CDTF">2006-05-05T14:23:13Z</dcterms:created>
  <dcterms:modified xsi:type="dcterms:W3CDTF">2015-10-15T06:18:16Z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1214175949</vt:i4>
  </property>
  <property fmtid="{D5CDD505-2E9C-101B-9397-08002B2CF9AE}" pid="3" name="_NewReviewCycle">
    <vt:lpwstr/>
  </property>
  <property fmtid="{D5CDD505-2E9C-101B-9397-08002B2CF9AE}" pid="4" name="_EmailSubject">
    <vt:lpwstr>Präsentationen</vt:lpwstr>
  </property>
  <property fmtid="{D5CDD505-2E9C-101B-9397-08002B2CF9AE}" pid="5" name="_AuthorEmail">
    <vt:lpwstr>hannes@herrmann.ch</vt:lpwstr>
  </property>
  <property fmtid="{D5CDD505-2E9C-101B-9397-08002B2CF9AE}" pid="6" name="_AuthorEmailDisplayName">
    <vt:lpwstr>hannes@herrmann.ch</vt:lpwstr>
  </property>
</Properties>
</file>